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349" r:id="rId3"/>
    <p:sldId id="329" r:id="rId4"/>
    <p:sldId id="384" r:id="rId5"/>
    <p:sldId id="389" r:id="rId6"/>
    <p:sldId id="351" r:id="rId7"/>
    <p:sldId id="331" r:id="rId8"/>
    <p:sldId id="337" r:id="rId9"/>
    <p:sldId id="319" r:id="rId10"/>
    <p:sldId id="390" r:id="rId11"/>
    <p:sldId id="483" r:id="rId12"/>
    <p:sldId id="501" r:id="rId13"/>
    <p:sldId id="484" r:id="rId14"/>
    <p:sldId id="326" r:id="rId15"/>
    <p:sldId id="502" r:id="rId16"/>
    <p:sldId id="503" r:id="rId17"/>
    <p:sldId id="504" r:id="rId18"/>
    <p:sldId id="505" r:id="rId19"/>
    <p:sldId id="506" r:id="rId20"/>
    <p:sldId id="509" r:id="rId21"/>
    <p:sldId id="507" r:id="rId22"/>
    <p:sldId id="338" r:id="rId23"/>
    <p:sldId id="388" r:id="rId24"/>
    <p:sldId id="515" r:id="rId25"/>
    <p:sldId id="333" r:id="rId26"/>
    <p:sldId id="387" r:id="rId27"/>
    <p:sldId id="341" r:id="rId28"/>
    <p:sldId id="340" r:id="rId29"/>
    <p:sldId id="385" r:id="rId30"/>
    <p:sldId id="343" r:id="rId31"/>
    <p:sldId id="380" r:id="rId32"/>
    <p:sldId id="512" r:id="rId33"/>
    <p:sldId id="513" r:id="rId34"/>
    <p:sldId id="514" r:id="rId35"/>
    <p:sldId id="344" r:id="rId36"/>
    <p:sldId id="386" r:id="rId37"/>
    <p:sldId id="517" r:id="rId38"/>
    <p:sldId id="516" r:id="rId39"/>
    <p:sldId id="510" r:id="rId40"/>
    <p:sldId id="511" r:id="rId41"/>
    <p:sldId id="348" r:id="rId42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D1DD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3E9750-41E2-4977-9E99-DD1032BDDE52}" v="19" dt="2019-12-06T05:34:52.0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93875" autoAdjust="0"/>
  </p:normalViewPr>
  <p:slideViewPr>
    <p:cSldViewPr>
      <p:cViewPr varScale="1">
        <p:scale>
          <a:sx n="120" d="100"/>
          <a:sy n="120" d="100"/>
        </p:scale>
        <p:origin x="1292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136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-3204" y="-96"/>
      </p:cViewPr>
      <p:guideLst>
        <p:guide orient="horz" pos="3128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5A2D33-8BCC-4724-AA94-9EEABCFE6BED}" type="doc">
      <dgm:prSet loTypeId="urn:microsoft.com/office/officeart/2005/8/layout/process1" loCatId="process" qsTypeId="urn:microsoft.com/office/officeart/2005/8/quickstyle/simple1" qsCatId="simple" csTypeId="urn:microsoft.com/office/officeart/2005/8/colors/accent1_1" csCatId="accent1" phldr="1"/>
      <dgm:spPr/>
    </dgm:pt>
    <dgm:pt modelId="{7773253D-02FD-48FD-B274-517B651B679A}">
      <dgm:prSet phldrT="[텍스트]"/>
      <dgm:spPr/>
      <dgm:t>
        <a:bodyPr/>
        <a:lstStyle/>
        <a:p>
          <a:pPr latinLnBrk="1"/>
          <a:r>
            <a:rPr lang="ko-KR" altLang="en-US" dirty="0" err="1"/>
            <a:t>전처리</a:t>
          </a:r>
          <a:endParaRPr lang="ko-KR" altLang="en-US" dirty="0"/>
        </a:p>
      </dgm:t>
    </dgm:pt>
    <dgm:pt modelId="{B677DFE8-AF6C-4D64-8131-E73E147839A4}" type="parTrans" cxnId="{6F2FE997-7CCB-45C6-9DD8-3DAA5806351E}">
      <dgm:prSet/>
      <dgm:spPr/>
      <dgm:t>
        <a:bodyPr/>
        <a:lstStyle/>
        <a:p>
          <a:pPr latinLnBrk="1"/>
          <a:endParaRPr lang="ko-KR" altLang="en-US"/>
        </a:p>
      </dgm:t>
    </dgm:pt>
    <dgm:pt modelId="{F431ED1C-949E-4DF1-9AF1-1F9EC9E360D8}" type="sibTrans" cxnId="{6F2FE997-7CCB-45C6-9DD8-3DAA5806351E}">
      <dgm:prSet/>
      <dgm:spPr/>
      <dgm:t>
        <a:bodyPr/>
        <a:lstStyle/>
        <a:p>
          <a:pPr latinLnBrk="1"/>
          <a:endParaRPr lang="ko-KR" altLang="en-US"/>
        </a:p>
      </dgm:t>
    </dgm:pt>
    <dgm:pt modelId="{046F9485-48F6-49B7-90E3-135CD32FA9AF}">
      <dgm:prSet phldrT="[텍스트]"/>
      <dgm:spPr/>
      <dgm:t>
        <a:bodyPr/>
        <a:lstStyle/>
        <a:p>
          <a:pPr latinLnBrk="1"/>
          <a:r>
            <a:rPr lang="ko-KR" altLang="en-US" dirty="0"/>
            <a:t>학습</a:t>
          </a:r>
        </a:p>
      </dgm:t>
    </dgm:pt>
    <dgm:pt modelId="{4049AA0E-B7BF-4B80-BB2C-BED413BAC56E}" type="parTrans" cxnId="{94DD064D-2B2F-4C48-A25C-CC8EB4F58DB0}">
      <dgm:prSet/>
      <dgm:spPr/>
      <dgm:t>
        <a:bodyPr/>
        <a:lstStyle/>
        <a:p>
          <a:pPr latinLnBrk="1"/>
          <a:endParaRPr lang="ko-KR" altLang="en-US"/>
        </a:p>
      </dgm:t>
    </dgm:pt>
    <dgm:pt modelId="{8CE3E432-FB78-4C3D-80CF-DDEDE3AEA1DA}" type="sibTrans" cxnId="{94DD064D-2B2F-4C48-A25C-CC8EB4F58DB0}">
      <dgm:prSet/>
      <dgm:spPr/>
      <dgm:t>
        <a:bodyPr/>
        <a:lstStyle/>
        <a:p>
          <a:pPr latinLnBrk="1"/>
          <a:endParaRPr lang="ko-KR" altLang="en-US"/>
        </a:p>
      </dgm:t>
    </dgm:pt>
    <dgm:pt modelId="{A94DD6FF-C5A6-4383-A67D-877C2D82190E}">
      <dgm:prSet phldrT="[텍스트]"/>
      <dgm:spPr/>
      <dgm:t>
        <a:bodyPr/>
        <a:lstStyle/>
        <a:p>
          <a:pPr latinLnBrk="1"/>
          <a:r>
            <a:rPr lang="ko-KR" altLang="en-US" dirty="0"/>
            <a:t>모델 로드</a:t>
          </a:r>
        </a:p>
      </dgm:t>
    </dgm:pt>
    <dgm:pt modelId="{DF9383BF-E02D-43A3-A5C1-26686CEE0424}" type="parTrans" cxnId="{02C14C31-B407-46A0-B9E8-8CFC9FBE86F3}">
      <dgm:prSet/>
      <dgm:spPr/>
      <dgm:t>
        <a:bodyPr/>
        <a:lstStyle/>
        <a:p>
          <a:pPr latinLnBrk="1"/>
          <a:endParaRPr lang="ko-KR" altLang="en-US"/>
        </a:p>
      </dgm:t>
    </dgm:pt>
    <dgm:pt modelId="{7545F4E7-8484-4F5F-91EE-14B31BE25203}" type="sibTrans" cxnId="{02C14C31-B407-46A0-B9E8-8CFC9FBE86F3}">
      <dgm:prSet/>
      <dgm:spPr/>
      <dgm:t>
        <a:bodyPr/>
        <a:lstStyle/>
        <a:p>
          <a:pPr latinLnBrk="1"/>
          <a:endParaRPr lang="ko-KR" altLang="en-US"/>
        </a:p>
      </dgm:t>
    </dgm:pt>
    <dgm:pt modelId="{6674D286-6617-48F4-ABC2-DB5A001DA980}" type="pres">
      <dgm:prSet presAssocID="{DF5A2D33-8BCC-4724-AA94-9EEABCFE6BED}" presName="Name0" presStyleCnt="0">
        <dgm:presLayoutVars>
          <dgm:dir/>
          <dgm:resizeHandles val="exact"/>
        </dgm:presLayoutVars>
      </dgm:prSet>
      <dgm:spPr/>
    </dgm:pt>
    <dgm:pt modelId="{D248B8F5-D607-4D79-9293-B14163C3DE50}" type="pres">
      <dgm:prSet presAssocID="{7773253D-02FD-48FD-B274-517B651B679A}" presName="node" presStyleLbl="node1" presStyleIdx="0" presStyleCnt="3" custLinFactY="-100000" custLinFactNeighborX="-63187" custLinFactNeighborY="-100862">
        <dgm:presLayoutVars>
          <dgm:bulletEnabled val="1"/>
        </dgm:presLayoutVars>
      </dgm:prSet>
      <dgm:spPr/>
    </dgm:pt>
    <dgm:pt modelId="{77DA238D-53C4-4248-BD59-EE3172C6AE65}" type="pres">
      <dgm:prSet presAssocID="{F431ED1C-949E-4DF1-9AF1-1F9EC9E360D8}" presName="sibTrans" presStyleLbl="sibTrans2D1" presStyleIdx="0" presStyleCnt="2"/>
      <dgm:spPr/>
    </dgm:pt>
    <dgm:pt modelId="{1A1BBA45-6B24-4A6B-8A73-CC7693C70961}" type="pres">
      <dgm:prSet presAssocID="{F431ED1C-949E-4DF1-9AF1-1F9EC9E360D8}" presName="connectorText" presStyleLbl="sibTrans2D1" presStyleIdx="0" presStyleCnt="2"/>
      <dgm:spPr/>
    </dgm:pt>
    <dgm:pt modelId="{9C2F6BAE-CF0F-44D9-BE56-CE1DF06AAE08}" type="pres">
      <dgm:prSet presAssocID="{046F9485-48F6-49B7-90E3-135CD32FA9AF}" presName="node" presStyleLbl="node1" presStyleIdx="1" presStyleCnt="3">
        <dgm:presLayoutVars>
          <dgm:bulletEnabled val="1"/>
        </dgm:presLayoutVars>
      </dgm:prSet>
      <dgm:spPr/>
    </dgm:pt>
    <dgm:pt modelId="{00B5C87A-5634-4F76-AEDC-DFFBD901D62A}" type="pres">
      <dgm:prSet presAssocID="{8CE3E432-FB78-4C3D-80CF-DDEDE3AEA1DA}" presName="sibTrans" presStyleLbl="sibTrans2D1" presStyleIdx="1" presStyleCnt="2" custLinFactNeighborX="-2062" custLinFactNeighborY="78924"/>
      <dgm:spPr/>
    </dgm:pt>
    <dgm:pt modelId="{F3810648-5FA9-4B15-9023-3B8450685F99}" type="pres">
      <dgm:prSet presAssocID="{8CE3E432-FB78-4C3D-80CF-DDEDE3AEA1DA}" presName="connectorText" presStyleLbl="sibTrans2D1" presStyleIdx="1" presStyleCnt="2"/>
      <dgm:spPr/>
    </dgm:pt>
    <dgm:pt modelId="{40E6A14E-23B9-4173-84A1-8438786FA51B}" type="pres">
      <dgm:prSet presAssocID="{A94DD6FF-C5A6-4383-A67D-877C2D82190E}" presName="node" presStyleLbl="node1" presStyleIdx="2" presStyleCnt="3" custLinFactY="45486" custLinFactNeighborX="1641" custLinFactNeighborY="100000">
        <dgm:presLayoutVars>
          <dgm:bulletEnabled val="1"/>
        </dgm:presLayoutVars>
      </dgm:prSet>
      <dgm:spPr/>
    </dgm:pt>
  </dgm:ptLst>
  <dgm:cxnLst>
    <dgm:cxn modelId="{59A6C60B-31EE-4881-BB63-68A4756583BC}" type="presOf" srcId="{7773253D-02FD-48FD-B274-517B651B679A}" destId="{D248B8F5-D607-4D79-9293-B14163C3DE50}" srcOrd="0" destOrd="0" presId="urn:microsoft.com/office/officeart/2005/8/layout/process1"/>
    <dgm:cxn modelId="{02C14C31-B407-46A0-B9E8-8CFC9FBE86F3}" srcId="{DF5A2D33-8BCC-4724-AA94-9EEABCFE6BED}" destId="{A94DD6FF-C5A6-4383-A67D-877C2D82190E}" srcOrd="2" destOrd="0" parTransId="{DF9383BF-E02D-43A3-A5C1-26686CEE0424}" sibTransId="{7545F4E7-8484-4F5F-91EE-14B31BE25203}"/>
    <dgm:cxn modelId="{ED3C056B-5478-48E6-9C58-38290262E70B}" type="presOf" srcId="{8CE3E432-FB78-4C3D-80CF-DDEDE3AEA1DA}" destId="{F3810648-5FA9-4B15-9023-3B8450685F99}" srcOrd="1" destOrd="0" presId="urn:microsoft.com/office/officeart/2005/8/layout/process1"/>
    <dgm:cxn modelId="{94DD064D-2B2F-4C48-A25C-CC8EB4F58DB0}" srcId="{DF5A2D33-8BCC-4724-AA94-9EEABCFE6BED}" destId="{046F9485-48F6-49B7-90E3-135CD32FA9AF}" srcOrd="1" destOrd="0" parTransId="{4049AA0E-B7BF-4B80-BB2C-BED413BAC56E}" sibTransId="{8CE3E432-FB78-4C3D-80CF-DDEDE3AEA1DA}"/>
    <dgm:cxn modelId="{7D41EA7C-069B-432B-816A-9DEDFFA17792}" type="presOf" srcId="{046F9485-48F6-49B7-90E3-135CD32FA9AF}" destId="{9C2F6BAE-CF0F-44D9-BE56-CE1DF06AAE08}" srcOrd="0" destOrd="0" presId="urn:microsoft.com/office/officeart/2005/8/layout/process1"/>
    <dgm:cxn modelId="{6F2FE997-7CCB-45C6-9DD8-3DAA5806351E}" srcId="{DF5A2D33-8BCC-4724-AA94-9EEABCFE6BED}" destId="{7773253D-02FD-48FD-B274-517B651B679A}" srcOrd="0" destOrd="0" parTransId="{B677DFE8-AF6C-4D64-8131-E73E147839A4}" sibTransId="{F431ED1C-949E-4DF1-9AF1-1F9EC9E360D8}"/>
    <dgm:cxn modelId="{862D9DA8-1EC1-4B2A-A405-842CFE2FE71F}" type="presOf" srcId="{A94DD6FF-C5A6-4383-A67D-877C2D82190E}" destId="{40E6A14E-23B9-4173-84A1-8438786FA51B}" srcOrd="0" destOrd="0" presId="urn:microsoft.com/office/officeart/2005/8/layout/process1"/>
    <dgm:cxn modelId="{C1A39CBB-DA3B-4CB7-9F64-8AFA529438EA}" type="presOf" srcId="{F431ED1C-949E-4DF1-9AF1-1F9EC9E360D8}" destId="{1A1BBA45-6B24-4A6B-8A73-CC7693C70961}" srcOrd="1" destOrd="0" presId="urn:microsoft.com/office/officeart/2005/8/layout/process1"/>
    <dgm:cxn modelId="{966B52DE-4E64-41AB-B7A0-9F8B511BD80F}" type="presOf" srcId="{F431ED1C-949E-4DF1-9AF1-1F9EC9E360D8}" destId="{77DA238D-53C4-4248-BD59-EE3172C6AE65}" srcOrd="0" destOrd="0" presId="urn:microsoft.com/office/officeart/2005/8/layout/process1"/>
    <dgm:cxn modelId="{696975E5-95F9-41A0-B6C8-2643228F2304}" type="presOf" srcId="{DF5A2D33-8BCC-4724-AA94-9EEABCFE6BED}" destId="{6674D286-6617-48F4-ABC2-DB5A001DA980}" srcOrd="0" destOrd="0" presId="urn:microsoft.com/office/officeart/2005/8/layout/process1"/>
    <dgm:cxn modelId="{114F84EA-E1D9-4D2B-84E8-0A21F628CB62}" type="presOf" srcId="{8CE3E432-FB78-4C3D-80CF-DDEDE3AEA1DA}" destId="{00B5C87A-5634-4F76-AEDC-DFFBD901D62A}" srcOrd="0" destOrd="0" presId="urn:microsoft.com/office/officeart/2005/8/layout/process1"/>
    <dgm:cxn modelId="{95F5D654-CF84-411E-B6BD-DABA51782C3B}" type="presParOf" srcId="{6674D286-6617-48F4-ABC2-DB5A001DA980}" destId="{D248B8F5-D607-4D79-9293-B14163C3DE50}" srcOrd="0" destOrd="0" presId="urn:microsoft.com/office/officeart/2005/8/layout/process1"/>
    <dgm:cxn modelId="{D22864E5-43FC-402C-A91D-3EF19541252B}" type="presParOf" srcId="{6674D286-6617-48F4-ABC2-DB5A001DA980}" destId="{77DA238D-53C4-4248-BD59-EE3172C6AE65}" srcOrd="1" destOrd="0" presId="urn:microsoft.com/office/officeart/2005/8/layout/process1"/>
    <dgm:cxn modelId="{22E00BA3-C99A-4290-9BEE-C96474C996B7}" type="presParOf" srcId="{77DA238D-53C4-4248-BD59-EE3172C6AE65}" destId="{1A1BBA45-6B24-4A6B-8A73-CC7693C70961}" srcOrd="0" destOrd="0" presId="urn:microsoft.com/office/officeart/2005/8/layout/process1"/>
    <dgm:cxn modelId="{A68E18F8-D275-4C80-A700-98D9838773AD}" type="presParOf" srcId="{6674D286-6617-48F4-ABC2-DB5A001DA980}" destId="{9C2F6BAE-CF0F-44D9-BE56-CE1DF06AAE08}" srcOrd="2" destOrd="0" presId="urn:microsoft.com/office/officeart/2005/8/layout/process1"/>
    <dgm:cxn modelId="{8959EC1D-A5A0-429B-96CE-AD7610AF6BCB}" type="presParOf" srcId="{6674D286-6617-48F4-ABC2-DB5A001DA980}" destId="{00B5C87A-5634-4F76-AEDC-DFFBD901D62A}" srcOrd="3" destOrd="0" presId="urn:microsoft.com/office/officeart/2005/8/layout/process1"/>
    <dgm:cxn modelId="{384A67FD-0256-4FA5-B185-38E764A3F610}" type="presParOf" srcId="{00B5C87A-5634-4F76-AEDC-DFFBD901D62A}" destId="{F3810648-5FA9-4B15-9023-3B8450685F99}" srcOrd="0" destOrd="0" presId="urn:microsoft.com/office/officeart/2005/8/layout/process1"/>
    <dgm:cxn modelId="{C12FBC83-7390-4569-9D8C-F041E9B613ED}" type="presParOf" srcId="{6674D286-6617-48F4-ABC2-DB5A001DA980}" destId="{40E6A14E-23B9-4173-84A1-8438786FA51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48B8F5-D607-4D79-9293-B14163C3DE50}">
      <dsp:nvSpPr>
        <dsp:cNvPr id="0" name=""/>
        <dsp:cNvSpPr/>
      </dsp:nvSpPr>
      <dsp:spPr>
        <a:xfrm>
          <a:off x="0" y="0"/>
          <a:ext cx="1860926" cy="11165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 err="1"/>
            <a:t>전처리</a:t>
          </a:r>
          <a:endParaRPr lang="ko-KR" altLang="en-US" sz="2800" kern="1200" dirty="0"/>
        </a:p>
      </dsp:txBody>
      <dsp:txXfrm>
        <a:off x="32703" y="32703"/>
        <a:ext cx="1795520" cy="1051149"/>
      </dsp:txXfrm>
    </dsp:sp>
    <dsp:sp modelId="{77DA238D-53C4-4248-BD59-EE3172C6AE65}">
      <dsp:nvSpPr>
        <dsp:cNvPr id="0" name=""/>
        <dsp:cNvSpPr/>
      </dsp:nvSpPr>
      <dsp:spPr>
        <a:xfrm rot="2005491">
          <a:off x="1957980" y="1198432"/>
          <a:ext cx="584082" cy="4615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1969429" y="1252601"/>
        <a:ext cx="445629" cy="276905"/>
      </dsp:txXfrm>
    </dsp:sp>
    <dsp:sp modelId="{9C2F6BAE-CF0F-44D9-BE56-CE1DF06AAE08}">
      <dsp:nvSpPr>
        <dsp:cNvPr id="0" name=""/>
        <dsp:cNvSpPr/>
      </dsp:nvSpPr>
      <dsp:spPr>
        <a:xfrm>
          <a:off x="2611522" y="1723607"/>
          <a:ext cx="1860926" cy="11165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학습</a:t>
          </a:r>
        </a:p>
      </dsp:txBody>
      <dsp:txXfrm>
        <a:off x="2644225" y="1756310"/>
        <a:ext cx="1795520" cy="1051149"/>
      </dsp:txXfrm>
    </dsp:sp>
    <dsp:sp modelId="{00B5C87A-5634-4F76-AEDC-DFFBD901D62A}">
      <dsp:nvSpPr>
        <dsp:cNvPr id="0" name=""/>
        <dsp:cNvSpPr/>
      </dsp:nvSpPr>
      <dsp:spPr>
        <a:xfrm rot="1912958">
          <a:off x="4594673" y="3235206"/>
          <a:ext cx="509625" cy="4615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4605117" y="3290944"/>
        <a:ext cx="371172" cy="276905"/>
      </dsp:txXfrm>
    </dsp:sp>
    <dsp:sp modelId="{40E6A14E-23B9-4173-84A1-8438786FA51B}">
      <dsp:nvSpPr>
        <dsp:cNvPr id="0" name=""/>
        <dsp:cNvSpPr/>
      </dsp:nvSpPr>
      <dsp:spPr>
        <a:xfrm>
          <a:off x="5223045" y="3348039"/>
          <a:ext cx="1860926" cy="11165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모델 로드</a:t>
          </a:r>
        </a:p>
      </dsp:txBody>
      <dsp:txXfrm>
        <a:off x="5255748" y="3380742"/>
        <a:ext cx="1795520" cy="10511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/>
          <a:lstStyle>
            <a:lvl1pPr algn="l">
              <a:defRPr sz="11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295" y="0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/>
          <a:lstStyle>
            <a:lvl1pPr algn="r">
              <a:defRPr sz="1100"/>
            </a:lvl1pPr>
          </a:lstStyle>
          <a:p>
            <a:fld id="{32D775BE-C6BE-4693-89F2-2BB868ACE2B8}" type="datetimeFigureOut">
              <a:rPr lang="ko-KR" altLang="en-US" smtClean="0"/>
              <a:pPr/>
              <a:t>2019-12-10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3" y="9430814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 anchor="b"/>
          <a:lstStyle>
            <a:lvl1pPr algn="l">
              <a:defRPr sz="11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295" y="9430814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 anchor="b"/>
          <a:lstStyle>
            <a:lvl1pPr algn="r">
              <a:defRPr sz="1100"/>
            </a:lvl1pPr>
          </a:lstStyle>
          <a:p>
            <a:fld id="{FA678C0C-BEA0-49E5-9767-3F699A273B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3601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2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/>
          <a:lstStyle>
            <a:lvl1pPr algn="r">
              <a:defRPr sz="1200"/>
            </a:lvl1pPr>
          </a:lstStyle>
          <a:p>
            <a:fld id="{F615432D-389C-4E33-B1B2-DB0A03BA77B4}" type="datetimeFigureOut">
              <a:rPr lang="ko-KR" altLang="en-US" smtClean="0"/>
              <a:pPr/>
              <a:t>2019-12-10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51" tIns="46226" rIns="92451" bIns="4622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9" y="4715908"/>
            <a:ext cx="5438140" cy="4467701"/>
          </a:xfrm>
          <a:prstGeom prst="rect">
            <a:avLst/>
          </a:prstGeom>
        </p:spPr>
        <p:txBody>
          <a:bodyPr vert="horz" lIns="92451" tIns="46226" rIns="92451" bIns="46226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3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3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 anchor="b"/>
          <a:lstStyle>
            <a:lvl1pPr algn="r">
              <a:defRPr sz="1200"/>
            </a:lvl1pPr>
          </a:lstStyle>
          <a:p>
            <a:fld id="{05AD6FE3-AF3D-4EDC-BB03-D5D1F0F663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75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D6FE3-AF3D-4EDC-BB03-D5D1F0F6636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328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D6FE3-AF3D-4EDC-BB03-D5D1F0F6636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048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D6FE3-AF3D-4EDC-BB03-D5D1F0F6636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631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58C8-6CBB-445E-977A-010A6D68517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922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58C8-6CBB-445E-977A-010A6D68517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96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C62B4-2363-411B-8882-9B88D4D6E715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615D4-2273-4A64-8BC9-A1EE365AE1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24B00-40C7-47A1-9AA9-922EA4BE7413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0B0EC-9CCB-4537-A0CD-3AA8F465CF47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7F875-D1E3-4171-8580-1AC26116667B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2959-63A9-4963-B2F1-8B4A0DB330AF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30" y="1124744"/>
            <a:ext cx="8496944" cy="5449792"/>
          </a:xfr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 sz="1500" b="1"/>
            </a:lvl1pPr>
            <a:lvl2pPr>
              <a:lnSpc>
                <a:spcPct val="150000"/>
              </a:lnSpc>
              <a:defRPr sz="135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>
            <a:normAutofit/>
          </a:bodyPr>
          <a:lstStyle>
            <a:lvl1pPr algn="l">
              <a:defRPr sz="195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0623"/>
            <a:ext cx="30861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5278" y="6422343"/>
            <a:ext cx="20574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6286481"/>
            <a:ext cx="1786935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C15E307-51F7-4834-8C28-4114F69938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273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>
            <a:lvl1pPr algn="l">
              <a:defRPr sz="3200" baseline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67544" y="1268760"/>
            <a:ext cx="8229600" cy="496855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3561-DDB3-4D4D-A2B0-1ED097361519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4EB57-AE51-4933-9B15-8F72F41E9CCF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37A2-2483-4C98-BE23-08E8D393CE35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3C9AB-4356-4B75-837B-F11320A131CF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BA0C1-A54B-40B4-80A8-BAB81DECDF2E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FADEB-2866-45E6-AE0C-F5804B119E4D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6887B-7C0A-4BB2-A422-DD09456A17E9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7355B-E82F-4F42-BFC2-7004DCA2FF95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E30F9-060A-4327-BFA8-BCD2DB671DCC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67544" y="1052736"/>
            <a:ext cx="5760640" cy="720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300232" y="1052736"/>
            <a:ext cx="720000" cy="720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092320" y="1052736"/>
            <a:ext cx="720000" cy="72008"/>
          </a:xfrm>
          <a:prstGeom prst="rect">
            <a:avLst/>
          </a:prstGeom>
          <a:solidFill>
            <a:srgbClr val="D1D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884408" y="1052736"/>
            <a:ext cx="36000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316456" y="1052736"/>
            <a:ext cx="360000" cy="720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2" r:id="rId14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lnSpc>
          <a:spcPct val="120000"/>
        </a:lnSpc>
        <a:spcBef>
          <a:spcPct val="20000"/>
        </a:spcBef>
        <a:buClr>
          <a:schemeClr val="accent1"/>
        </a:buClr>
        <a:buFont typeface="Wingdings" pitchFamily="2" charset="2"/>
        <a:buChar char="l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lnSpc>
          <a:spcPct val="120000"/>
        </a:lnSpc>
        <a:spcBef>
          <a:spcPct val="20000"/>
        </a:spcBef>
        <a:buClr>
          <a:srgbClr val="D1DD5B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ct val="20000"/>
        </a:spcBef>
        <a:buClr>
          <a:schemeClr val="accent4">
            <a:lumMod val="75000"/>
          </a:schemeClr>
        </a:buClr>
        <a:buFont typeface="Wingdings" pitchFamily="2" charset="2"/>
        <a:buChar char="ü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1&#54016;_SRS.pptx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hyperlink" Target="1&#54016;_SAD.pptx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1&#54016;_SAD.pptx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1&#54016;_UML.mdj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1&#54016;_trip-picker_demo.mp4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1&#54016;_Requirements_Traceability_Matrix.xls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1&#54016;_&#49688;&#54665;&#44228;&#54925;&#49436;.hwp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1&#54016;_TEST_Results.xlsx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1&#54016;_TEST_Results.xlsx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1&#54016;_TEST_Results.xlsx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1&#54016;_TEST_Results.xlsx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1&#54016;_PMP.xls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1&#54016;_PMP.xlsx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1&#54016;_PSP.xlsx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eniss/sinsudong-crusher-home" TargetMode="External"/><Relationship Id="rId2" Type="http://schemas.openxmlformats.org/officeDocument/2006/relationships/hyperlink" Target="http://cscp2.sogang.ac.kr/CSW4010/index.php/2019%EB%85%84_%EC%8B%A0%EC%88%98%EB%8F%99%ED%81%AC%EB%9F%AC%EC%85%94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693987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4800" dirty="0"/>
              <a:t>Trip-Picker</a:t>
            </a:r>
            <a:br>
              <a:rPr lang="en-US" altLang="ko-KR" sz="4800" dirty="0"/>
            </a:br>
            <a:r>
              <a:rPr lang="en-US" altLang="ko-KR" dirty="0"/>
              <a:t>(1 </a:t>
            </a:r>
            <a:r>
              <a:rPr lang="ko-KR" altLang="en-US" dirty="0"/>
              <a:t>팀 신수동 </a:t>
            </a:r>
            <a:r>
              <a:rPr lang="ko-KR" altLang="en-US" dirty="0" err="1"/>
              <a:t>크러셔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615D4-2273-4A64-8BC9-A1EE365AE1EB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u="sng" dirty="0">
                <a:solidFill>
                  <a:srgbClr val="00B0F0"/>
                </a:solidFill>
                <a:hlinkClick r:id="rId3" action="ppaction://hlinkpres?slideindex=1&amp;slidetitle="/>
              </a:rPr>
              <a:t>Use Case Specification </a:t>
            </a:r>
            <a:r>
              <a:rPr lang="en-US" altLang="ko-KR" sz="2800" dirty="0"/>
              <a:t>– </a:t>
            </a:r>
            <a:r>
              <a:rPr lang="en-US" altLang="ko-KR" sz="2700" dirty="0"/>
              <a:t>“</a:t>
            </a:r>
            <a:r>
              <a:rPr lang="ko-KR" altLang="en-US" sz="2700" kern="100" dirty="0">
                <a:ea typeface="맑은 고딕"/>
                <a:cs typeface="Times New Roman"/>
              </a:rPr>
              <a:t>추천 여행 게시물</a:t>
            </a:r>
            <a:r>
              <a:rPr lang="en-US" altLang="ko-KR" sz="2700" kern="100" dirty="0">
                <a:ea typeface="맑은 고딕"/>
                <a:cs typeface="Times New Roman"/>
              </a:rPr>
              <a:t> </a:t>
            </a:r>
            <a:r>
              <a:rPr lang="ko-KR" altLang="en-US" sz="2700" kern="100" dirty="0">
                <a:ea typeface="맑은 고딕"/>
                <a:cs typeface="Times New Roman"/>
              </a:rPr>
              <a:t>조회하기</a:t>
            </a:r>
            <a:r>
              <a:rPr lang="en-US" altLang="ko-KR" sz="2700" dirty="0"/>
              <a:t>＂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6476EFD-1A48-4392-8063-0CD8C11B6D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345967"/>
              </p:ext>
            </p:extLst>
          </p:nvPr>
        </p:nvGraphicFramePr>
        <p:xfrm>
          <a:off x="309910" y="1370063"/>
          <a:ext cx="8524180" cy="523401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40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추천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조회하기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56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지역 관광지를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추천받고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사용자에게 사용자가 선택한 지역의 여행 게시물들을 보여주고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사용자의 피드백을 반영하여 게시물들의 필터링과 정렬을 반복 수행한다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한국관광공사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API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24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40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0265">
                <a:tc gridSpan="2">
                  <a:txBody>
                    <a:bodyPr/>
                    <a:lstStyle/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사용자가 </a:t>
                      </a:r>
                      <a:r>
                        <a:rPr lang="en-US" altLang="ko-KR" sz="1100" b="0" kern="100" baseline="0" dirty="0">
                          <a:effectLst/>
                        </a:rPr>
                        <a:t>1)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여행지역을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추천받고</a:t>
                      </a:r>
                      <a:r>
                        <a:rPr lang="en-US" altLang="ko-KR" sz="1100" b="0" kern="100" baseline="0" dirty="0">
                          <a:effectLst/>
                        </a:rPr>
                        <a:t>, 2)</a:t>
                      </a:r>
                      <a:r>
                        <a:rPr lang="ko-KR" altLang="en-US" sz="1100" b="0" kern="100" baseline="0" dirty="0">
                          <a:effectLst/>
                        </a:rPr>
                        <a:t>여행스타일을 선택한 상태에서 실행된다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 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(AF 1) </a:t>
                      </a:r>
                    </a:p>
                    <a:p>
                      <a:pPr marL="176213" indent="-176213"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본 기능은 사용자가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유스케이스에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진입한 동안 항상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활성화되어있는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사용자는 여행할 지역과 여행스타일 특성에 맞게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필터링된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특산물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맛집 등의 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들을 컨테이너들로 구성된 모습으로 조회할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1.1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여행지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컨테이너 표시하기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대표 사진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게시물의  제목과 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버튼을 포함한 컨테이너를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개 이상 화면에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컨테이너의 크기는 동일하며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화면에 다 표시되지 않을 경우 사용자는 스크롤로 화면을 이동하여 조회할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(AF 1 )</a:t>
                      </a: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상세 페이지 조회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컨테이너를 클릭하면 여행지 게시물의 상세 페이지로 이동하여 상세 정보들을 조회하는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2.1 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 상세 정보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정보 페이지를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로드하여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주소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개요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이미지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홈페이지 주소정보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페이지에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연관 여행지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사용자가 선택한 여행 게시물과 유사한 여행지를 연관 여행지로 추천하여 페이지에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연관 여행지를 클릭하면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클릭한 여행지의 상세 페이지 창을 생성한다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2.3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사용자는 상세 페이지에서 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기능을 사용할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페이지 내에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좋아요와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즐겨찾기 버튼을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6502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561705"/>
              </p:ext>
            </p:extLst>
          </p:nvPr>
        </p:nvGraphicFramePr>
        <p:xfrm>
          <a:off x="350196" y="943627"/>
          <a:ext cx="8542284" cy="551970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42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077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8933">
                <a:tc>
                  <a:txBody>
                    <a:bodyPr/>
                    <a:lstStyle/>
                    <a:p>
                      <a:pPr marL="176213" indent="-176213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추천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필터링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–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카테고리별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조회수별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사용자들이 선택한 여행 여행스타일 정보와 여행 게시물이 속한 카테고리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사용자들이 누른 좋아요 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조회수를 바탕으로 여행 게시물들을 필터링하고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정렬하는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브라우저 또는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클릭할 때 마다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업데이트된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수식값과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사용자들의 좋아요 정보를 기반으로 새롭게 추천된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들을 필터링한다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정렬 우선 순위는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1)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카테고리 가중치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3)API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8415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1588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게시물의 정보가 존재하지 않을 경우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새롭게 여행 게시물 정보를 작성하여 저장한다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여행 게시물의 정보가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이상인 여행 게시물목록에 속할 경우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좋아요 수를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하고 게시물의 정보를 저장한다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클릭하면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이상인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목록에 속한 게시물인지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확인한다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 2)</a:t>
                      </a:r>
                    </a:p>
                    <a:p>
                      <a:pPr marL="360363" indent="1588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3.1.1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 기반 최우선 정렬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조회된 여행 게시물들을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숫자가 많은 순서대로 가장 우선적으로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내림차순하여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배치한다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360363" indent="-18415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카테고리별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조회하는 여행 게시물은 카테고리별로 구분되어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사용자가 선택한 여행지의 여행게시물들을 관광공사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액터에게서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화면에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카테고리별 추천 정렬 기능은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선택한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여행스타일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속한 각 카테고리들의 가중치를 반영하여 사용자 화면에 표시되는 전체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여행 카테고리별 게시물 의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개수를 결정한다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360363" indent="-18415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여행스타일별 가중치 카테고리 필터링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538163" indent="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  <a:tabLst>
                          <a:tab pos="538163" algn="l"/>
                        </a:tabLst>
                      </a:pP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여행스타일을 선택하면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사용자가 선택한 여행스타일에 포함된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가지 카테고리 정보들의 목록을 조회한다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 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가지 카테고리들은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자연관광지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역사관광지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휴향관광지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체험관광지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산업관광지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문화시설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축제공연행사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레포츠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쇼핑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음식점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구성되어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관광공사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액터에게 사용자의 지역 정보를 입력하여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사용자가 선택한 여행스타일 정보의 각 카테고리별 가중치 값을 반영하여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게시물들을 필터링한다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(EX.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자연관광지의 가중치가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경우 사용자에게 표시되는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개의 게시물 중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개가 자연 관광지 카테고리를 가진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구성된다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  <a:p>
                      <a:pPr marL="538163" indent="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  <a:tabLst>
                          <a:tab pos="538163" algn="l"/>
                        </a:tabLst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여행스타일별 가중치 카테고리 업데이트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협업 필터링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538163" indent="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시스템은 사용자들의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선택한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들에 대해 목록을 유지하고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(Basic Flow 3.1).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좋아요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(Basic Flow 3.1)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사용하면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각 카테고리별로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좋아요를받은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비중이 높은 카테고리 값을 우선순위로 반영하여 각 카테고리별 가중치 값을 업데이트한다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229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573723"/>
              </p:ext>
            </p:extLst>
          </p:nvPr>
        </p:nvGraphicFramePr>
        <p:xfrm>
          <a:off x="350196" y="1196752"/>
          <a:ext cx="8542284" cy="526208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42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075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7015">
                <a:tc>
                  <a:txBody>
                    <a:bodyPr/>
                    <a:lstStyle/>
                    <a:p>
                      <a:pPr marL="0" marR="0" lvl="0" indent="179388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액터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조회수별 추천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80975" marR="0" lvl="0" indent="-1588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본 기능은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포함된 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액터에서 제공하는 여행지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조회 수를 기반으로 게시물들을 정렬하는 기능이다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179388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3.3.1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조회수별 추천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케이스에 진입하거나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클릭할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3.1.1, 3.2.1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의하여 필터링 된 여행 게시물들을 우선적으로 좌에서 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상에서 하 순서로 배치한다</a:t>
                      </a:r>
                      <a:r>
                        <a:rPr lang="en-US" altLang="ko-KR" sz="1100" b="0" kern="100" dirty="0">
                          <a:solidFill>
                            <a:srgbClr val="0070C0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시스템이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우선적으로 필터링한 게시물들의 개수가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 미만일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필터링되지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않은 여행 게시물들을 조회하여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조회수 내림차순으로 여행 게시물들을 정렬한다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여행지로 저장하기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79388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7313" algn="l"/>
                        </a:tabLst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사용자는 여행 게시물들을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저장할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게시물을 저장하고 저장된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목록을 표시하는 페이지로 이동하는   링크를 유지한다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5.1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즐겨찾기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   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컨테이너의 즐겨찾기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게시물을 사용자가 추후 열람할 수 있도록 저장하고                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게시물로 표시한다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게시물로 표시된 버튼을 한번 더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게시물을 저장된 즐겨찾기 목록에서 삭제한다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360363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5.2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 페이지로 이동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(AF –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게시물이 없을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   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 페이지 버튼을 클릭하면</a:t>
                      </a:r>
                      <a:r>
                        <a:rPr lang="en-US" altLang="ko-KR" sz="1100" b="0" kern="100" dirty="0">
                          <a:solidFill>
                            <a:srgbClr val="0070C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케이스를 종료하고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 여행지 조회하기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1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을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실행한다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여행지역 재 설정하기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사용자는 여행지역을 재 설정할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여행지역 재 설정 버튼을 클릭하여 본 기능을 실행하면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종료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여행 지역과 여행스타일 선택하기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6"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6.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여행스타일 재 설정하기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61950" marR="0" lvl="0" indent="-3175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사용자는 여행스타일을 재 설정할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여행스타일 재 설정 버튼을 클릭하여 본 기능을 실행하면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종료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여행 지역과 여행스타일 선택하기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4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를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7260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501672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136034"/>
              </p:ext>
            </p:extLst>
          </p:nvPr>
        </p:nvGraphicFramePr>
        <p:xfrm>
          <a:off x="352697" y="1340768"/>
          <a:ext cx="8539783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39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 1 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에서 호출한 여행 게시물이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미만일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지역별로 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등록된 게시물 정보가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 미안 혹은 매우 적은 특수한 지역들이 존재한다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시스템은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 미만의 게시물을 불러온 상태에서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번의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3.3.1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수행하여 게시물을 추가적으로 조회한다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AF2 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좋아요를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한번 더 눌러 취소할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좋아요 버튼을 비활성화하고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가중치값을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로 하여 동일한 연산을 수행하여 가중치 값을 업데이트 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7049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회원가입</a:t>
            </a:r>
            <a:r>
              <a:rPr lang="en-US" altLang="ko-KR" sz="2800" dirty="0"/>
              <a:t>, </a:t>
            </a:r>
            <a:r>
              <a:rPr lang="ko-KR" altLang="en-US" sz="2800" dirty="0"/>
              <a:t>로그인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AC2CE74-C031-4F67-903E-EED0B4BE04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6" r="31100" b="24372"/>
          <a:stretch/>
        </p:blipFill>
        <p:spPr>
          <a:xfrm>
            <a:off x="5220072" y="1658888"/>
            <a:ext cx="3024336" cy="453650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92207FD-2A6A-4EBE-BCF6-CAC5CB4546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5" r="35825" b="14001"/>
          <a:stretch/>
        </p:blipFill>
        <p:spPr>
          <a:xfrm>
            <a:off x="1259632" y="1628800"/>
            <a:ext cx="2880320" cy="464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5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여행 지역 설정방식 선택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5676507-2BAE-422F-8962-054961111F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45" y="1338178"/>
            <a:ext cx="7252310" cy="524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10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여행지역 </a:t>
            </a:r>
            <a:r>
              <a:rPr lang="ko-KR" altLang="en-US" sz="2800" dirty="0" err="1"/>
              <a:t>추천받기</a:t>
            </a:r>
            <a:r>
              <a:rPr lang="ko-KR" altLang="en-US" sz="2800" dirty="0"/>
              <a:t> 기능 설문화면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0283173E-C764-49C5-A2AA-9977EAA425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32"/>
          <a:stretch/>
        </p:blipFill>
        <p:spPr>
          <a:xfrm>
            <a:off x="1691680" y="1367556"/>
            <a:ext cx="6065528" cy="521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64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여행지역 직접 선택 화면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535B731-A92B-48BF-B612-4DE73D2569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4" t="-3804" r="11015" b="14210"/>
          <a:stretch/>
        </p:blipFill>
        <p:spPr>
          <a:xfrm>
            <a:off x="2051720" y="1340768"/>
            <a:ext cx="5976664" cy="508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19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여행 스타일 선택 화면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F9FAB133-9862-429B-B9B5-FB2E6AB4F9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3" r="14952" b="24352"/>
          <a:stretch/>
        </p:blipFill>
        <p:spPr>
          <a:xfrm>
            <a:off x="1367644" y="1570360"/>
            <a:ext cx="6408712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91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추천 여행 게시물 조회 화면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5" name="그림 4" descr="사진, 앉아있는, 다른, 음식이(가) 표시된 사진&#10;&#10;자동 생성된 설명">
            <a:extLst>
              <a:ext uri="{FF2B5EF4-FFF2-40B4-BE49-F238E27FC236}">
                <a16:creationId xmlns:a16="http://schemas.microsoft.com/office/drawing/2014/main" id="{E690DB69-753A-49E7-BEAA-205FA4A4A6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84784"/>
            <a:ext cx="8566228" cy="481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28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203346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추천 여행 게시물 조회 상세 페이지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7E13EF-CA1C-455B-895F-9F9B80E09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1" y="1124744"/>
            <a:ext cx="4026974" cy="565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52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즐겨찾기 화면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B604F4-E836-4D3C-B880-2CE2993436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15"/>
          <a:stretch/>
        </p:blipFill>
        <p:spPr>
          <a:xfrm>
            <a:off x="539552" y="1952836"/>
            <a:ext cx="8229600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399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설계모델</a:t>
            </a:r>
            <a:endParaRPr lang="en-US" altLang="ko-KR" dirty="0"/>
          </a:p>
          <a:p>
            <a:pPr algn="ctr"/>
            <a:r>
              <a:rPr lang="en-US" altLang="ko-KR" dirty="0"/>
              <a:t>(Analysis 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2302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BE0987-FF12-4191-8749-689E1240D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u="sng" dirty="0">
                <a:solidFill>
                  <a:srgbClr val="00B0F0"/>
                </a:solidFill>
                <a:hlinkClick r:id="rId2" action="ppaction://hlinkpres?slideindex=1&amp;slidetitle="/>
              </a:rPr>
              <a:t>Key Decision 1  – </a:t>
            </a:r>
            <a:r>
              <a:rPr lang="ko-KR" altLang="en-US" u="sng" dirty="0">
                <a:solidFill>
                  <a:srgbClr val="00B0F0"/>
                </a:solidFill>
                <a:hlinkClick r:id="rId2" action="ppaction://hlinkpres?slideindex=1&amp;slidetitle="/>
              </a:rPr>
              <a:t>여행지역 추천하기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E3DA83-B30B-4E40-8D5E-548C0CE70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EBC60EFE-267B-49BD-B98D-B52BE510A3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5122595"/>
              </p:ext>
            </p:extLst>
          </p:nvPr>
        </p:nvGraphicFramePr>
        <p:xfrm>
          <a:off x="990639" y="1382110"/>
          <a:ext cx="7083972" cy="4563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CACEC4D3-5FBF-4382-AFE5-9CCFA98AEFE1}"/>
              </a:ext>
            </a:extLst>
          </p:cNvPr>
          <p:cNvSpPr/>
          <p:nvPr/>
        </p:nvSpPr>
        <p:spPr>
          <a:xfrm>
            <a:off x="3119277" y="1575147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머신러닝에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적합하도록 </a:t>
            </a:r>
            <a:b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수치형 데이터로 값을 </a:t>
            </a:r>
            <a:r>
              <a:rPr lang="ko-KR" altLang="en-US" sz="1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국민관광공사 데이터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39FB8D-3727-448B-AC03-4A159E3DEF37}"/>
              </a:ext>
            </a:extLst>
          </p:cNvPr>
          <p:cNvSpPr/>
          <p:nvPr/>
        </p:nvSpPr>
        <p:spPr>
          <a:xfrm>
            <a:off x="457200" y="3789040"/>
            <a:ext cx="73551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Random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Forest</a:t>
            </a:r>
            <a:r>
              <a:rPr lang="ko-KR" altLang="en-US" sz="1600" b="1" dirty="0"/>
              <a:t> 모델 생성과</a:t>
            </a:r>
            <a:endParaRPr lang="en-US" altLang="ko-KR" sz="1600" b="1" dirty="0"/>
          </a:p>
          <a:p>
            <a:r>
              <a:rPr lang="en-US" altLang="ko-KR" sz="1600" b="1" dirty="0"/>
              <a:t>Hyper Parameter </a:t>
            </a:r>
            <a:r>
              <a:rPr lang="ko-KR" altLang="en-US" sz="1600" b="1" dirty="0"/>
              <a:t>생성</a:t>
            </a:r>
            <a:endParaRPr lang="en-US" altLang="ko-KR" sz="1600" b="1" dirty="0"/>
          </a:p>
          <a:p>
            <a:r>
              <a:rPr lang="en-US" altLang="ko-KR" sz="1600" b="1" dirty="0"/>
              <a:t>Python</a:t>
            </a:r>
            <a:r>
              <a:rPr lang="ko-KR" altLang="en-US" sz="1600" b="1" dirty="0"/>
              <a:t>의 </a:t>
            </a:r>
            <a:r>
              <a:rPr lang="en-US" altLang="ko-KR" sz="1600" b="1" dirty="0" err="1">
                <a:solidFill>
                  <a:srgbClr val="FF0000"/>
                </a:solidFill>
              </a:rPr>
              <a:t>scikit</a:t>
            </a:r>
            <a:r>
              <a:rPr lang="en-US" altLang="ko-KR" sz="1600" b="1" dirty="0">
                <a:solidFill>
                  <a:srgbClr val="FF0000"/>
                </a:solidFill>
              </a:rPr>
              <a:t>-learn </a:t>
            </a:r>
            <a:r>
              <a:rPr lang="ko-KR" altLang="en-US" sz="1600" b="1" dirty="0">
                <a:solidFill>
                  <a:srgbClr val="FF0000"/>
                </a:solidFill>
              </a:rPr>
              <a:t>모듈에 있는 </a:t>
            </a:r>
            <a:r>
              <a:rPr lang="en-US" altLang="ko-KR" sz="1600" b="1" dirty="0" err="1">
                <a:solidFill>
                  <a:srgbClr val="FF0000"/>
                </a:solidFill>
              </a:rPr>
              <a:t>RandomForestClassifier</a:t>
            </a:r>
            <a:r>
              <a:rPr lang="en-US" altLang="ko-KR" sz="1600" b="1" dirty="0">
                <a:solidFill>
                  <a:srgbClr val="FF0000"/>
                </a:solidFill>
              </a:rPr>
              <a:t> Class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이용</a:t>
            </a:r>
            <a:r>
              <a:rPr lang="en-US" altLang="ko-KR" sz="1600" b="1" dirty="0"/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00D7F3-50A0-4700-8147-97D0E39831ED}"/>
              </a:ext>
            </a:extLst>
          </p:cNvPr>
          <p:cNvSpPr/>
          <p:nvPr/>
        </p:nvSpPr>
        <p:spPr>
          <a:xfrm>
            <a:off x="1835696" y="5790943"/>
            <a:ext cx="56533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모델을 </a:t>
            </a:r>
            <a:r>
              <a:rPr lang="en-US" altLang="ko-KR" b="1" dirty="0">
                <a:solidFill>
                  <a:srgbClr val="FF0000"/>
                </a:solidFill>
              </a:rPr>
              <a:t>Python</a:t>
            </a:r>
            <a:r>
              <a:rPr lang="ko-KR" altLang="en-US" b="1" dirty="0">
                <a:solidFill>
                  <a:srgbClr val="FF0000"/>
                </a:solidFill>
              </a:rPr>
              <a:t>의 </a:t>
            </a:r>
            <a:r>
              <a:rPr lang="en-US" altLang="ko-KR" b="1" dirty="0" err="1">
                <a:solidFill>
                  <a:srgbClr val="FF0000"/>
                </a:solidFill>
              </a:rPr>
              <a:t>joblib</a:t>
            </a:r>
            <a:r>
              <a:rPr lang="ko-KR" altLang="en-US" b="1" dirty="0">
                <a:solidFill>
                  <a:srgbClr val="FF0000"/>
                </a:solidFill>
              </a:rPr>
              <a:t>모듈을 이용</a:t>
            </a:r>
            <a:r>
              <a:rPr lang="ko-KR" altLang="en-US" b="1" dirty="0"/>
              <a:t>하여 </a:t>
            </a:r>
            <a:endParaRPr lang="en-US" altLang="ko-KR" b="1" dirty="0"/>
          </a:p>
          <a:p>
            <a:r>
              <a:rPr lang="en-US" altLang="ko-KR" b="1" dirty="0"/>
              <a:t>.</a:t>
            </a:r>
            <a:r>
              <a:rPr lang="en-US" altLang="ko-KR" b="1" dirty="0" err="1"/>
              <a:t>pkl</a:t>
            </a:r>
            <a:r>
              <a:rPr lang="ko-KR" altLang="en-US" b="1" dirty="0"/>
              <a:t>파일로 저장하여 사용자의 </a:t>
            </a:r>
            <a:r>
              <a:rPr lang="ko-KR" altLang="en-US" b="1" dirty="0" err="1"/>
              <a:t>요청값을</a:t>
            </a:r>
            <a:r>
              <a:rPr lang="ko-KR" altLang="en-US" b="1" dirty="0"/>
              <a:t> 처리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946535A-0FFF-44C4-8E6B-F18D3321B4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" r="1495" b="5834"/>
          <a:stretch/>
        </p:blipFill>
        <p:spPr bwMode="auto">
          <a:xfrm>
            <a:off x="5652120" y="2819240"/>
            <a:ext cx="1883585" cy="137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2E4D901-02E1-4F58-A822-BDFA26C643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3728" y="4901467"/>
            <a:ext cx="3182849" cy="87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41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BE0987-FF12-4191-8749-689E1240D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u="sng" dirty="0">
                <a:solidFill>
                  <a:srgbClr val="00B0F0"/>
                </a:solidFill>
                <a:hlinkClick r:id="rId2" action="ppaction://hlinkpres?slideindex=1&amp;slidetitle="/>
              </a:rPr>
              <a:t>Key Decision 2 – </a:t>
            </a:r>
            <a:r>
              <a:rPr lang="ko-KR" altLang="en-US" u="sng" dirty="0">
                <a:solidFill>
                  <a:srgbClr val="00B0F0"/>
                </a:solidFill>
                <a:hlinkClick r:id="rId2" action="ppaction://hlinkpres?slideindex=1&amp;slidetitle="/>
              </a:rPr>
              <a:t>여행 게시물 추천하기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E3DA83-B30B-4E40-8D5E-548C0CE70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624C9A2E-AE95-4116-B6B7-2AB5D62CD99C}"/>
              </a:ext>
            </a:extLst>
          </p:cNvPr>
          <p:cNvSpPr txBox="1">
            <a:spLocks/>
          </p:cNvSpPr>
          <p:nvPr/>
        </p:nvSpPr>
        <p:spPr>
          <a:xfrm>
            <a:off x="323850" y="1125538"/>
            <a:ext cx="8496300" cy="5448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5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여행 게시물 좋아요 </a:t>
            </a: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90D0E25-F4A2-48D8-BDE1-75320F198E01}"/>
              </a:ext>
            </a:extLst>
          </p:cNvPr>
          <p:cNvSpPr/>
          <p:nvPr/>
        </p:nvSpPr>
        <p:spPr>
          <a:xfrm>
            <a:off x="3142595" y="2162000"/>
            <a:ext cx="2858810" cy="575352"/>
          </a:xfrm>
          <a:prstGeom prst="roundRect">
            <a:avLst/>
          </a:prstGeom>
          <a:noFill/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게시물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객체명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아이템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좋아요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028E070-6C2E-4DFF-BFA1-0D604D6B75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117975"/>
              </p:ext>
            </p:extLst>
          </p:nvPr>
        </p:nvGraphicFramePr>
        <p:xfrm>
          <a:off x="1154131" y="3537467"/>
          <a:ext cx="1476053" cy="1604038"/>
        </p:xfrm>
        <a:graphic>
          <a:graphicData uri="http://schemas.openxmlformats.org/drawingml/2006/table">
            <a:tbl>
              <a:tblPr firstRow="1" bandRow="1"/>
              <a:tblGrid>
                <a:gridCol w="1476053">
                  <a:extLst>
                    <a:ext uri="{9D8B030D-6E8A-4147-A177-3AD203B41FA5}">
                      <a16:colId xmlns:a16="http://schemas.microsoft.com/office/drawing/2014/main" val="246431064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dirty="0"/>
                        <a:t>item</a:t>
                      </a:r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11315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310024"/>
                  </a:ext>
                </a:extLst>
              </a:tr>
              <a:tr h="86235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600" dirty="0"/>
                        <a:t>좋아요 한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 아이템의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정보들이 쌓임</a:t>
                      </a:r>
                      <a:r>
                        <a:rPr lang="en-US" altLang="ko-KR" sz="1600" dirty="0"/>
                        <a:t>.</a:t>
                      </a:r>
                      <a:r>
                        <a:rPr lang="ko-KR" altLang="en-US" sz="1600" dirty="0"/>
                        <a:t> 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872972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5A81E3C-77B9-46A1-BB97-C53B0E606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985186"/>
              </p:ext>
            </p:extLst>
          </p:nvPr>
        </p:nvGraphicFramePr>
        <p:xfrm>
          <a:off x="2970944" y="3537467"/>
          <a:ext cx="1476053" cy="2052320"/>
        </p:xfrm>
        <a:graphic>
          <a:graphicData uri="http://schemas.openxmlformats.org/drawingml/2006/table">
            <a:tbl>
              <a:tblPr firstRow="1" bandRow="1"/>
              <a:tblGrid>
                <a:gridCol w="1476053">
                  <a:extLst>
                    <a:ext uri="{9D8B030D-6E8A-4147-A177-3AD203B41FA5}">
                      <a16:colId xmlns:a16="http://schemas.microsoft.com/office/drawing/2014/main" val="246431064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dirty="0" err="1"/>
                        <a:t>item_like</a:t>
                      </a:r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11315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310024"/>
                  </a:ext>
                </a:extLst>
              </a:tr>
              <a:tr h="83153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600" dirty="0"/>
                        <a:t>좋아요 한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 아이템의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정보들이 유저 별로 각각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쌓임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016734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E8630AF5-F6DF-46FF-893B-D71C60B605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672950"/>
              </p:ext>
            </p:extLst>
          </p:nvPr>
        </p:nvGraphicFramePr>
        <p:xfrm>
          <a:off x="4787757" y="3537467"/>
          <a:ext cx="1476053" cy="2052320"/>
        </p:xfrm>
        <a:graphic>
          <a:graphicData uri="http://schemas.openxmlformats.org/drawingml/2006/table">
            <a:tbl>
              <a:tblPr firstRow="1" bandRow="1"/>
              <a:tblGrid>
                <a:gridCol w="1476053">
                  <a:extLst>
                    <a:ext uri="{9D8B030D-6E8A-4147-A177-3AD203B41FA5}">
                      <a16:colId xmlns:a16="http://schemas.microsoft.com/office/drawing/2014/main" val="246431064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dirty="0"/>
                        <a:t>personality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11315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dirty="0"/>
                        <a:t>...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310024"/>
                  </a:ext>
                </a:extLst>
              </a:tr>
              <a:tr h="109866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dirty="0" err="1"/>
                        <a:t>like_count</a:t>
                      </a:r>
                      <a:r>
                        <a:rPr lang="en-US" altLang="ko-KR" sz="1600" dirty="0"/>
                        <a:t> 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+ 1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해당 </a:t>
                      </a:r>
                      <a:r>
                        <a:rPr lang="ko-KR" altLang="en-US" sz="1600" dirty="0" err="1"/>
                        <a:t>퍼스널리티</a:t>
                      </a:r>
                      <a:r>
                        <a:rPr lang="ko-KR" altLang="en-US" sz="1600" dirty="0"/>
                        <a:t> 아이템 총 좋아요 수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751435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B1C7418-8F4E-4E12-82A8-A1205998D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272525"/>
              </p:ext>
            </p:extLst>
          </p:nvPr>
        </p:nvGraphicFramePr>
        <p:xfrm>
          <a:off x="6604570" y="3537467"/>
          <a:ext cx="1476053" cy="2540000"/>
        </p:xfrm>
        <a:graphic>
          <a:graphicData uri="http://schemas.openxmlformats.org/drawingml/2006/table">
            <a:tbl>
              <a:tblPr firstRow="1" bandRow="1"/>
              <a:tblGrid>
                <a:gridCol w="1476053">
                  <a:extLst>
                    <a:ext uri="{9D8B030D-6E8A-4147-A177-3AD203B41FA5}">
                      <a16:colId xmlns:a16="http://schemas.microsoft.com/office/drawing/2014/main" val="246431064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dirty="0" err="1"/>
                        <a:t>personality_category</a:t>
                      </a:r>
                      <a:endParaRPr lang="ko-KR" altLang="en-US" sz="11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11315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310024"/>
                  </a:ext>
                </a:extLst>
              </a:tr>
              <a:tr h="84593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dirty="0" err="1"/>
                        <a:t>like_count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+1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해당 </a:t>
                      </a:r>
                      <a:r>
                        <a:rPr lang="ko-KR" altLang="en-US" sz="1600" dirty="0" err="1"/>
                        <a:t>퍼스널리티의</a:t>
                      </a:r>
                      <a:r>
                        <a:rPr lang="ko-KR" altLang="en-US" sz="1600" dirty="0"/>
                        <a:t> 각각의 카테고리 아이템 총 좋아요 수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602780"/>
                  </a:ext>
                </a:extLst>
              </a:tr>
            </a:tbl>
          </a:graphicData>
        </a:graphic>
      </p:graphicFrame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2334AE9-97DD-4977-8A88-23737D5FC43F}"/>
              </a:ext>
            </a:extLst>
          </p:cNvPr>
          <p:cNvCxnSpPr>
            <a:cxnSpLocks/>
          </p:cNvCxnSpPr>
          <p:nvPr/>
        </p:nvCxnSpPr>
        <p:spPr>
          <a:xfrm flipH="1">
            <a:off x="4571998" y="2880138"/>
            <a:ext cx="1" cy="514543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0" name="제목 1">
            <a:extLst>
              <a:ext uri="{FF2B5EF4-FFF2-40B4-BE49-F238E27FC236}">
                <a16:creationId xmlns:a16="http://schemas.microsoft.com/office/drawing/2014/main" id="{B81912BF-39B7-4004-AA33-3B0270ED032F}"/>
              </a:ext>
            </a:extLst>
          </p:cNvPr>
          <p:cNvSpPr txBox="1">
            <a:spLocks/>
          </p:cNvSpPr>
          <p:nvPr/>
        </p:nvSpPr>
        <p:spPr>
          <a:xfrm>
            <a:off x="503040" y="1501600"/>
            <a:ext cx="8640960" cy="514052"/>
          </a:xfrm>
          <a:prstGeom prst="rect">
            <a:avLst/>
          </a:prstGeom>
          <a:ln>
            <a:solidFill>
              <a:sysClr val="window" lastClr="FFFFFF">
                <a:alpha val="0"/>
              </a:sys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사용자들이 게시물에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좋아요를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 선택하면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시스템은 다음과 같은 객체들에 정보를 반영한다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.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4652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u="sng" dirty="0">
                <a:solidFill>
                  <a:srgbClr val="00B0F0"/>
                </a:solidFill>
                <a:hlinkClick r:id="rId2" action="ppaction://hlinkfile"/>
              </a:rPr>
              <a:t>Entity Class Diagram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4357CF3-D2A3-4AE1-8292-CF95DC1FB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844" y="1357762"/>
            <a:ext cx="7380312" cy="52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10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A30264-CD23-4B28-9FE8-173E7FBFD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u="sng" dirty="0">
                <a:solidFill>
                  <a:srgbClr val="00B0F0"/>
                </a:solidFill>
              </a:rPr>
              <a:t>Entity Relationship Diagram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CA803F-D18F-4EBA-A1C2-1C2A5DE41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Entity Relationship Diagram</a:t>
            </a:r>
            <a:r>
              <a:rPr lang="ko-KR" altLang="en-US" dirty="0"/>
              <a:t>을 슬라이드에 </a:t>
            </a:r>
            <a:r>
              <a:rPr lang="en-US" altLang="ko-KR" dirty="0"/>
              <a:t>Attach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17AA06-B9E7-4B58-92D0-9B213C0F5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1E962C-E452-435A-8A1D-6A0371A983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401" b="24011"/>
          <a:stretch/>
        </p:blipFill>
        <p:spPr>
          <a:xfrm>
            <a:off x="971600" y="1673424"/>
            <a:ext cx="6912768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15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구현모델</a:t>
            </a:r>
            <a:endParaRPr lang="en-US" altLang="ko-KR" dirty="0"/>
          </a:p>
          <a:p>
            <a:pPr algn="ctr"/>
            <a:r>
              <a:rPr lang="en-US" altLang="ko-KR" dirty="0"/>
              <a:t>(Implementation 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5766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모델의 동영상 시연</a:t>
            </a:r>
            <a:r>
              <a:rPr lang="en-US" altLang="ko-KR" dirty="0"/>
              <a:t>/ </a:t>
            </a:r>
            <a:r>
              <a:rPr lang="ko-KR" altLang="en-US" dirty="0"/>
              <a:t>실연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0130" y="1367480"/>
            <a:ext cx="7646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accent5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u="sng" dirty="0">
                <a:solidFill>
                  <a:srgbClr val="00B0F0"/>
                </a:solidFill>
                <a:hlinkClick r:id="rId2" action="ppaction://hlinkfile"/>
              </a:rPr>
              <a:t>Use Case 1 : 04~ 33</a:t>
            </a:r>
            <a:r>
              <a:rPr lang="ko-KR" altLang="en-US" u="sng" dirty="0">
                <a:solidFill>
                  <a:srgbClr val="00B0F0"/>
                </a:solidFill>
                <a:hlinkClick r:id="rId2" action="ppaction://hlinkfile"/>
              </a:rPr>
              <a:t>초</a:t>
            </a:r>
            <a:r>
              <a:rPr lang="en-US" altLang="ko-KR" u="sng" dirty="0">
                <a:solidFill>
                  <a:srgbClr val="00B0F0"/>
                </a:solidFill>
                <a:hlinkClick r:id="rId2" action="ppaction://hlinkfile"/>
              </a:rPr>
              <a:t>  </a:t>
            </a:r>
            <a:endParaRPr lang="en-US" altLang="ko-KR" u="sng" dirty="0">
              <a:solidFill>
                <a:srgbClr val="00B0F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u="sng" dirty="0">
                <a:solidFill>
                  <a:srgbClr val="00B0F0"/>
                </a:solidFill>
                <a:hlinkClick r:id="rId2" action="ppaction://hlinkfile"/>
              </a:rPr>
              <a:t>Use Case 2 : </a:t>
            </a:r>
            <a:r>
              <a:rPr lang="en-US" altLang="ko-KR" u="sng" dirty="0">
                <a:solidFill>
                  <a:srgbClr val="00B0F0"/>
                </a:solidFill>
              </a:rPr>
              <a:t>34~ 2</a:t>
            </a:r>
            <a:r>
              <a:rPr lang="ko-KR" altLang="en-US" u="sng" dirty="0">
                <a:solidFill>
                  <a:srgbClr val="00B0F0"/>
                </a:solidFill>
              </a:rPr>
              <a:t>분 </a:t>
            </a:r>
            <a:r>
              <a:rPr lang="en-US" altLang="ko-KR" u="sng" dirty="0">
                <a:solidFill>
                  <a:srgbClr val="00B0F0"/>
                </a:solidFill>
              </a:rPr>
              <a:t>17</a:t>
            </a:r>
            <a:r>
              <a:rPr lang="ko-KR" altLang="en-US" u="sng" dirty="0">
                <a:solidFill>
                  <a:srgbClr val="00B0F0"/>
                </a:solidFill>
              </a:rPr>
              <a:t>초</a:t>
            </a:r>
            <a:endParaRPr lang="en-US" altLang="ko-KR" u="sng" dirty="0">
              <a:solidFill>
                <a:srgbClr val="00B0F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u="sng" dirty="0">
                <a:solidFill>
                  <a:srgbClr val="00B0F0"/>
                </a:solidFill>
                <a:hlinkClick r:id="rId2" action="ppaction://hlinkfile"/>
              </a:rPr>
              <a:t>Use Case 3 : </a:t>
            </a:r>
            <a:r>
              <a:rPr lang="en-US" altLang="ko-KR" u="sng" dirty="0">
                <a:solidFill>
                  <a:srgbClr val="00B0F0"/>
                </a:solidFill>
              </a:rPr>
              <a:t>2</a:t>
            </a:r>
            <a:r>
              <a:rPr lang="ko-KR" altLang="en-US" u="sng" dirty="0">
                <a:solidFill>
                  <a:srgbClr val="00B0F0"/>
                </a:solidFill>
              </a:rPr>
              <a:t>분 </a:t>
            </a:r>
            <a:r>
              <a:rPr lang="en-US" altLang="ko-KR" u="sng" dirty="0">
                <a:solidFill>
                  <a:srgbClr val="00B0F0"/>
                </a:solidFill>
              </a:rPr>
              <a:t>17</a:t>
            </a:r>
            <a:r>
              <a:rPr lang="ko-KR" altLang="en-US" u="sng" dirty="0">
                <a:solidFill>
                  <a:srgbClr val="00B0F0"/>
                </a:solidFill>
              </a:rPr>
              <a:t>초 </a:t>
            </a:r>
            <a:r>
              <a:rPr lang="en-US" altLang="ko-KR" u="sng" dirty="0">
                <a:solidFill>
                  <a:srgbClr val="00B0F0"/>
                </a:solidFill>
              </a:rPr>
              <a:t>~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078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4CFD8E-3232-4EA5-AFBD-295ABAD24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04" y="231639"/>
            <a:ext cx="8435280" cy="778098"/>
          </a:xfrm>
        </p:spPr>
        <p:txBody>
          <a:bodyPr>
            <a:noAutofit/>
          </a:bodyPr>
          <a:lstStyle/>
          <a:p>
            <a:r>
              <a:rPr lang="en-US" altLang="ko-KR" sz="2600" dirty="0">
                <a:hlinkClick r:id="rId2" action="ppaction://hlinkfile"/>
              </a:rPr>
              <a:t>Traceability from UC Model to Implementation Model</a:t>
            </a:r>
            <a:endParaRPr lang="ko-KR" altLang="en-US" sz="2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4F1DFE-808A-4F7D-ACFC-055AA8671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797B02-0C0C-44CA-83B8-A0B5E1F74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54" y="1772816"/>
            <a:ext cx="3150470" cy="47697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21ED22-73F5-4952-8442-9C0B4DA04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838" y="2636912"/>
            <a:ext cx="6120680" cy="123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8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hlinkClick r:id="rId2" action="ppaction://hlinkfile"/>
              </a:rPr>
              <a:t>프로젝트 개발 배경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802C0A-5ED0-414D-8CC4-90E34F0EE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52" y="1378059"/>
            <a:ext cx="8579296" cy="53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11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테스트 결과</a:t>
            </a:r>
          </a:p>
        </p:txBody>
      </p:sp>
    </p:spTree>
    <p:extLst>
      <p:ext uri="{BB962C8B-B14F-4D97-AF65-F5344CB8AC3E}">
        <p14:creationId xmlns:p14="http://schemas.microsoft.com/office/powerpoint/2010/main" val="546536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제목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81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u="sng" dirty="0">
                <a:solidFill>
                  <a:srgbClr val="00B0F0"/>
                </a:solidFill>
                <a:hlinkClick r:id="rId2" action="ppaction://hlinkfile"/>
              </a:rPr>
              <a:t>UC 1 : </a:t>
            </a:r>
            <a:r>
              <a:rPr lang="ko-KR" altLang="en-US" u="sng" dirty="0">
                <a:solidFill>
                  <a:srgbClr val="00B0F0"/>
                </a:solidFill>
                <a:hlinkClick r:id="rId2" action="ppaction://hlinkfile"/>
              </a:rPr>
              <a:t> </a:t>
            </a:r>
            <a:r>
              <a:rPr lang="ko-KR" altLang="en-US" u="sng" dirty="0" err="1">
                <a:solidFill>
                  <a:srgbClr val="00B0F0"/>
                </a:solidFill>
                <a:hlinkClick r:id="rId2" action="ppaction://hlinkfile"/>
              </a:rPr>
              <a:t>여행지역과여행스타일선택하기</a:t>
            </a:r>
            <a:r>
              <a:rPr lang="en-US" u="sng" dirty="0" err="1">
                <a:solidFill>
                  <a:srgbClr val="00B0F0"/>
                </a:solidFill>
                <a:hlinkClick r:id="rId2" action="ppaction://hlinkfile"/>
              </a:rPr>
              <a:t>TestCase</a:t>
            </a:r>
            <a:r>
              <a:rPr lang="en-US" u="sng" dirty="0">
                <a:solidFill>
                  <a:srgbClr val="00B0F0"/>
                </a:solidFill>
                <a:hlinkClick r:id="rId2" action="ppaction://hlinkfile"/>
              </a:rPr>
              <a:t> </a:t>
            </a:r>
            <a:endParaRPr u="sng" dirty="0">
              <a:solidFill>
                <a:srgbClr val="00B0F0"/>
              </a:solidFill>
            </a:endParaRPr>
          </a:p>
        </p:txBody>
      </p:sp>
      <p:sp>
        <p:nvSpPr>
          <p:cNvPr id="749" name="슬라이드 번호 개체 틀 3"/>
          <p:cNvSpPr txBox="1">
            <a:spLocks noGrp="1"/>
          </p:cNvSpPr>
          <p:nvPr>
            <p:ph type="sldNum" sz="quarter" idx="4294967295"/>
          </p:nvPr>
        </p:nvSpPr>
        <p:spPr>
          <a:xfrm>
            <a:off x="8328386" y="6404292"/>
            <a:ext cx="358412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EDDD448-0AC2-48BE-8A84-BD9F0C59BF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955028"/>
              </p:ext>
            </p:extLst>
          </p:nvPr>
        </p:nvGraphicFramePr>
        <p:xfrm>
          <a:off x="457199" y="1393983"/>
          <a:ext cx="8229599" cy="4896541"/>
        </p:xfrm>
        <a:graphic>
          <a:graphicData uri="http://schemas.openxmlformats.org/drawingml/2006/table">
            <a:tbl>
              <a:tblPr/>
              <a:tblGrid>
                <a:gridCol w="561828">
                  <a:extLst>
                    <a:ext uri="{9D8B030D-6E8A-4147-A177-3AD203B41FA5}">
                      <a16:colId xmlns:a16="http://schemas.microsoft.com/office/drawing/2014/main" val="30784448"/>
                    </a:ext>
                  </a:extLst>
                </a:gridCol>
                <a:gridCol w="561828">
                  <a:extLst>
                    <a:ext uri="{9D8B030D-6E8A-4147-A177-3AD203B41FA5}">
                      <a16:colId xmlns:a16="http://schemas.microsoft.com/office/drawing/2014/main" val="3204715498"/>
                    </a:ext>
                  </a:extLst>
                </a:gridCol>
                <a:gridCol w="2089052">
                  <a:extLst>
                    <a:ext uri="{9D8B030D-6E8A-4147-A177-3AD203B41FA5}">
                      <a16:colId xmlns:a16="http://schemas.microsoft.com/office/drawing/2014/main" val="2577248452"/>
                    </a:ext>
                  </a:extLst>
                </a:gridCol>
                <a:gridCol w="680525">
                  <a:extLst>
                    <a:ext uri="{9D8B030D-6E8A-4147-A177-3AD203B41FA5}">
                      <a16:colId xmlns:a16="http://schemas.microsoft.com/office/drawing/2014/main" val="3658482350"/>
                    </a:ext>
                  </a:extLst>
                </a:gridCol>
                <a:gridCol w="838786">
                  <a:extLst>
                    <a:ext uri="{9D8B030D-6E8A-4147-A177-3AD203B41FA5}">
                      <a16:colId xmlns:a16="http://schemas.microsoft.com/office/drawing/2014/main" val="287806445"/>
                    </a:ext>
                  </a:extLst>
                </a:gridCol>
                <a:gridCol w="3497580">
                  <a:extLst>
                    <a:ext uri="{9D8B030D-6E8A-4147-A177-3AD203B41FA5}">
                      <a16:colId xmlns:a16="http://schemas.microsoft.com/office/drawing/2014/main" val="787982684"/>
                    </a:ext>
                  </a:extLst>
                </a:gridCol>
              </a:tblGrid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Basic Flow #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UseCase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 Scenario 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TestCaseID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Input Data Set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95865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여행지역직접입력또는추천받기버튼선택하기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직접 입력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385818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여행지역직접입력또는추천받기버튼선택하기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추천받기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9529454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사용자가여행지를직접선택하기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 입력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1328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사용자가여행지를직접선택하기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여행 지역 선택을 하지 않고 창을 이탈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2589482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,1,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,5,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,3000000,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음식관광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야외 위락및스포츠활동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,30,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81136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,6,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없음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,null,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동행자 없음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,800000,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음식관광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,23,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5483054"/>
                  </a:ext>
                </a:extLst>
              </a:tr>
              <a:tr h="53244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숙박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,12,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,1,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동행자 없음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,6000000,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음식관광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지역축제이벤트참가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,35,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062806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,1,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,5,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친구연인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,3000000,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음식관광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야외 위락및스포츠활동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,-40,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9632518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숙박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,9,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,5,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구백만원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음식관광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쇼핑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,33,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164622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숙박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,6,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,0,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,50000,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드라마촬영지방문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,45,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996267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,3,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,10,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단체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,1000000,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역사유적지방문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929105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숙박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,7,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,4,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비동거가족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,-2000000,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자족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친구방문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,50,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775734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숙박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,2,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,two,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친척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,60000,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온천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,26,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63542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제목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81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u="sng" dirty="0">
                <a:solidFill>
                  <a:srgbClr val="00B0F0"/>
                </a:solidFill>
                <a:hlinkClick r:id="rId2" action="ppaction://hlinkfile"/>
              </a:rPr>
              <a:t>UC 2 : </a:t>
            </a:r>
            <a:r>
              <a:rPr lang="ko-KR" altLang="en-US" u="sng" dirty="0">
                <a:solidFill>
                  <a:srgbClr val="00B0F0"/>
                </a:solidFill>
                <a:hlinkClick r:id="rId2" action="ppaction://hlinkfile"/>
              </a:rPr>
              <a:t>추천 여행 </a:t>
            </a:r>
            <a:r>
              <a:rPr lang="en-US" altLang="ko-KR" u="sng" dirty="0">
                <a:solidFill>
                  <a:srgbClr val="00B0F0"/>
                </a:solidFill>
                <a:hlinkClick r:id="rId2" action="ppaction://hlinkfile"/>
              </a:rPr>
              <a:t>Item </a:t>
            </a:r>
            <a:r>
              <a:rPr lang="ko-KR" altLang="en-US" u="sng" dirty="0">
                <a:solidFill>
                  <a:srgbClr val="00B0F0"/>
                </a:solidFill>
                <a:hlinkClick r:id="rId2" action="ppaction://hlinkfile"/>
              </a:rPr>
              <a:t>조회하기 </a:t>
            </a:r>
            <a:r>
              <a:rPr lang="en-US" u="sng" dirty="0" err="1">
                <a:solidFill>
                  <a:srgbClr val="00B0F0"/>
                </a:solidFill>
                <a:hlinkClick r:id="rId2" action="ppaction://hlinkfile"/>
              </a:rPr>
              <a:t>TestCase</a:t>
            </a:r>
            <a:r>
              <a:rPr lang="en-US" u="sng" dirty="0">
                <a:solidFill>
                  <a:srgbClr val="00B0F0"/>
                </a:solidFill>
                <a:hlinkClick r:id="rId2" action="ppaction://hlinkfile"/>
              </a:rPr>
              <a:t> </a:t>
            </a:r>
            <a:endParaRPr u="sng" dirty="0">
              <a:solidFill>
                <a:srgbClr val="00B0F0"/>
              </a:solidFill>
            </a:endParaRPr>
          </a:p>
        </p:txBody>
      </p:sp>
      <p:sp>
        <p:nvSpPr>
          <p:cNvPr id="749" name="슬라이드 번호 개체 틀 3"/>
          <p:cNvSpPr txBox="1">
            <a:spLocks noGrp="1"/>
          </p:cNvSpPr>
          <p:nvPr>
            <p:ph type="sldNum" sz="quarter" idx="4294967295"/>
          </p:nvPr>
        </p:nvSpPr>
        <p:spPr>
          <a:xfrm>
            <a:off x="8328386" y="6404292"/>
            <a:ext cx="358412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E9237FD-3CFC-4D84-8D6C-55ED934E2C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650822"/>
              </p:ext>
            </p:extLst>
          </p:nvPr>
        </p:nvGraphicFramePr>
        <p:xfrm>
          <a:off x="457200" y="1484784"/>
          <a:ext cx="8229598" cy="4968552"/>
        </p:xfrm>
        <a:graphic>
          <a:graphicData uri="http://schemas.openxmlformats.org/drawingml/2006/table">
            <a:tbl>
              <a:tblPr/>
              <a:tblGrid>
                <a:gridCol w="821803">
                  <a:extLst>
                    <a:ext uri="{9D8B030D-6E8A-4147-A177-3AD203B41FA5}">
                      <a16:colId xmlns:a16="http://schemas.microsoft.com/office/drawing/2014/main" val="2164044593"/>
                    </a:ext>
                  </a:extLst>
                </a:gridCol>
                <a:gridCol w="763929">
                  <a:extLst>
                    <a:ext uri="{9D8B030D-6E8A-4147-A177-3AD203B41FA5}">
                      <a16:colId xmlns:a16="http://schemas.microsoft.com/office/drawing/2014/main" val="1962449313"/>
                    </a:ext>
                  </a:extLst>
                </a:gridCol>
                <a:gridCol w="2546429">
                  <a:extLst>
                    <a:ext uri="{9D8B030D-6E8A-4147-A177-3AD203B41FA5}">
                      <a16:colId xmlns:a16="http://schemas.microsoft.com/office/drawing/2014/main" val="1142395570"/>
                    </a:ext>
                  </a:extLst>
                </a:gridCol>
                <a:gridCol w="462987">
                  <a:extLst>
                    <a:ext uri="{9D8B030D-6E8A-4147-A177-3AD203B41FA5}">
                      <a16:colId xmlns:a16="http://schemas.microsoft.com/office/drawing/2014/main" val="438595298"/>
                    </a:ext>
                  </a:extLst>
                </a:gridCol>
                <a:gridCol w="821803">
                  <a:extLst>
                    <a:ext uri="{9D8B030D-6E8A-4147-A177-3AD203B41FA5}">
                      <a16:colId xmlns:a16="http://schemas.microsoft.com/office/drawing/2014/main" val="3490384058"/>
                    </a:ext>
                  </a:extLst>
                </a:gridCol>
                <a:gridCol w="2812647">
                  <a:extLst>
                    <a:ext uri="{9D8B030D-6E8A-4147-A177-3AD203B41FA5}">
                      <a16:colId xmlns:a16="http://schemas.microsoft.com/office/drawing/2014/main" val="3228815459"/>
                    </a:ext>
                  </a:extLst>
                </a:gridCol>
              </a:tblGrid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Basic Flow #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UseCase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 Scenario 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TestCaseID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Input Data Set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7871483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여행지 여행 게시물 컨테이너 표시하기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659047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여행지 여행 게시물 컨테이너 표시하기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 직접 선택하여 광주 동구로 검색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1058966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페이지 조회 기능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 여행 게시물 의 컨테이너를 클릭하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175524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 여행 게시물 상세 정보 조회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 여행 게시물 의 컨테이너를 클릭하고 나서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8057210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 여행 게시물 연관 여행지 조회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연관 여행지를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501117"/>
                  </a:ext>
                </a:extLst>
              </a:tr>
              <a:tr h="38002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페이지 좋아요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 기능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화면에서 좋아요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 버튼 클릭 후 새로고침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1642634"/>
                  </a:ext>
                </a:extLst>
              </a:tr>
              <a:tr h="38002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페이지 좋아요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 기능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페이지에서 좋아요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 버튼 클릭 후 새로고침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331281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추천 기능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하위 게시물 좋아요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175407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추천 기능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좋아요된 버튼 클릭 한번 더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632882"/>
                  </a:ext>
                </a:extLst>
              </a:tr>
              <a:tr h="36914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기반 최우선 정렬기능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 아이디로 최하위 게시물을 좋아요 누름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8742586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여행스타일별 가중치 카테고리 필터링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여행스타일 변경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26341"/>
                  </a:ext>
                </a:extLst>
              </a:tr>
              <a:tr h="38002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3.2.2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여행스타일별 카테고리 가중치 업데이트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최하위 가중치 카테고리 게시물들 좋아요 클릭 후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새로고침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3783216"/>
                  </a:ext>
                </a:extLst>
              </a:tr>
              <a:tr h="36914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 여행 게시물 조회수별 추천 기능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5233971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 기능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게시물에 즐겨찾기 등록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7808644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 여행 여행 게시물 페이지로 이동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여행 게시물 페이지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35892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여행지역 재 설정하기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여행지역 재 설정 버튼을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5874263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여행스타일 재 설정하기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여행스타일 재 설정 버튼을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436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36965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제목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81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u="sng" dirty="0">
                <a:solidFill>
                  <a:srgbClr val="00B0F0"/>
                </a:solidFill>
                <a:hlinkClick r:id="rId2" action="ppaction://hlinkfile"/>
              </a:rPr>
              <a:t>UC 3 : </a:t>
            </a:r>
            <a:r>
              <a:rPr lang="ko-KR" altLang="en-US" u="sng" dirty="0" err="1">
                <a:solidFill>
                  <a:srgbClr val="00B0F0"/>
                </a:solidFill>
                <a:hlinkClick r:id="rId2" action="ppaction://hlinkfile"/>
              </a:rPr>
              <a:t>즐겨찾기한</a:t>
            </a:r>
            <a:r>
              <a:rPr lang="ko-KR" altLang="en-US" u="sng" dirty="0">
                <a:solidFill>
                  <a:srgbClr val="00B0F0"/>
                </a:solidFill>
                <a:hlinkClick r:id="rId2" action="ppaction://hlinkfile"/>
              </a:rPr>
              <a:t> 여행지 조회하기 </a:t>
            </a:r>
            <a:r>
              <a:rPr lang="en-US" u="sng" dirty="0" err="1">
                <a:solidFill>
                  <a:srgbClr val="00B0F0"/>
                </a:solidFill>
                <a:hlinkClick r:id="rId2" action="ppaction://hlinkfile"/>
              </a:rPr>
              <a:t>TestCase</a:t>
            </a:r>
            <a:r>
              <a:rPr lang="en-US" u="sng" dirty="0">
                <a:solidFill>
                  <a:srgbClr val="00B0F0"/>
                </a:solidFill>
                <a:hlinkClick r:id="rId2" action="ppaction://hlinkfile"/>
              </a:rPr>
              <a:t> </a:t>
            </a:r>
            <a:endParaRPr u="sng" dirty="0">
              <a:solidFill>
                <a:srgbClr val="00B0F0"/>
              </a:solidFill>
            </a:endParaRPr>
          </a:p>
        </p:txBody>
      </p:sp>
      <p:sp>
        <p:nvSpPr>
          <p:cNvPr id="749" name="슬라이드 번호 개체 틀 3"/>
          <p:cNvSpPr txBox="1">
            <a:spLocks noGrp="1"/>
          </p:cNvSpPr>
          <p:nvPr>
            <p:ph type="sldNum" sz="quarter" idx="4294967295"/>
          </p:nvPr>
        </p:nvSpPr>
        <p:spPr>
          <a:xfrm>
            <a:off x="8328386" y="6404292"/>
            <a:ext cx="358412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1ED57A5-CD56-4D24-93F4-A77240BF94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435039"/>
              </p:ext>
            </p:extLst>
          </p:nvPr>
        </p:nvGraphicFramePr>
        <p:xfrm>
          <a:off x="539552" y="2132856"/>
          <a:ext cx="8229600" cy="2592288"/>
        </p:xfrm>
        <a:graphic>
          <a:graphicData uri="http://schemas.openxmlformats.org/drawingml/2006/table">
            <a:tbl>
              <a:tblPr/>
              <a:tblGrid>
                <a:gridCol w="697257">
                  <a:extLst>
                    <a:ext uri="{9D8B030D-6E8A-4147-A177-3AD203B41FA5}">
                      <a16:colId xmlns:a16="http://schemas.microsoft.com/office/drawing/2014/main" val="336590608"/>
                    </a:ext>
                  </a:extLst>
                </a:gridCol>
                <a:gridCol w="648155">
                  <a:extLst>
                    <a:ext uri="{9D8B030D-6E8A-4147-A177-3AD203B41FA5}">
                      <a16:colId xmlns:a16="http://schemas.microsoft.com/office/drawing/2014/main" val="3702148823"/>
                    </a:ext>
                  </a:extLst>
                </a:gridCol>
                <a:gridCol w="2160515">
                  <a:extLst>
                    <a:ext uri="{9D8B030D-6E8A-4147-A177-3AD203B41FA5}">
                      <a16:colId xmlns:a16="http://schemas.microsoft.com/office/drawing/2014/main" val="1317260992"/>
                    </a:ext>
                  </a:extLst>
                </a:gridCol>
                <a:gridCol w="677616">
                  <a:extLst>
                    <a:ext uri="{9D8B030D-6E8A-4147-A177-3AD203B41FA5}">
                      <a16:colId xmlns:a16="http://schemas.microsoft.com/office/drawing/2014/main" val="3435220754"/>
                    </a:ext>
                  </a:extLst>
                </a:gridCol>
                <a:gridCol w="1060617">
                  <a:extLst>
                    <a:ext uri="{9D8B030D-6E8A-4147-A177-3AD203B41FA5}">
                      <a16:colId xmlns:a16="http://schemas.microsoft.com/office/drawing/2014/main" val="71708312"/>
                    </a:ext>
                  </a:extLst>
                </a:gridCol>
                <a:gridCol w="2985440">
                  <a:extLst>
                    <a:ext uri="{9D8B030D-6E8A-4147-A177-3AD203B41FA5}">
                      <a16:colId xmlns:a16="http://schemas.microsoft.com/office/drawing/2014/main" val="4122969326"/>
                    </a:ext>
                  </a:extLst>
                </a:gridCol>
              </a:tblGrid>
              <a:tr h="3663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BasicFlow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UseCase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 Scenario 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TestCaseID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Input Data Set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779191"/>
                  </a:ext>
                </a:extLst>
              </a:tr>
              <a:tr h="36639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게시물 조회하기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 여행 게시물 페이지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6096052"/>
                  </a:ext>
                </a:extLst>
              </a:tr>
              <a:tr h="41934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여행 게시물 조회하기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 - 18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 여행 게시물 페이지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9886750"/>
                  </a:ext>
                </a:extLst>
              </a:tr>
              <a:tr h="34098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여행 게시물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즐겨찾기에서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해제하기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 - 19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 여행 게시물 목록에 있는 게시물 중 한 게시물의 즐겨찾기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116756"/>
                  </a:ext>
                </a:extLst>
              </a:tr>
              <a:tr h="36639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여행 게시물 상세페이지 조회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 - 20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여행 게시물 목록에 있는 게시물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584917"/>
                  </a:ext>
                </a:extLst>
              </a:tr>
              <a:tr h="36639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상세페이지의 연관 여행지 조회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 - 21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상세페이지에 나와 있는 연관 여행지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98990"/>
                  </a:ext>
                </a:extLst>
              </a:tr>
              <a:tr h="36639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상세페이지에서 즐겨찾기 해제 수행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 - 22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상세페이지에 나와 있는 즐겨찾기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3042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82060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제목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81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ko-KR" altLang="en-US" u="sng" dirty="0">
                <a:solidFill>
                  <a:srgbClr val="00B0F0"/>
                </a:solidFill>
                <a:hlinkClick r:id="rId2" action="ppaction://hlinkfile"/>
              </a:rPr>
              <a:t>추천 알고리즘 테스트 </a:t>
            </a:r>
            <a:r>
              <a:rPr lang="en-US" altLang="ko-KR" u="sng" dirty="0">
                <a:solidFill>
                  <a:srgbClr val="00B0F0"/>
                </a:solidFill>
                <a:hlinkClick r:id="rId2" action="ppaction://hlinkfile"/>
              </a:rPr>
              <a:t>: </a:t>
            </a:r>
            <a:r>
              <a:rPr lang="ko-KR" altLang="en-US" u="sng" dirty="0">
                <a:solidFill>
                  <a:srgbClr val="00B0F0"/>
                </a:solidFill>
                <a:hlinkClick r:id="rId2" action="ppaction://hlinkfile"/>
              </a:rPr>
              <a:t>여행 지역 추천하기</a:t>
            </a:r>
            <a:endParaRPr u="sng" dirty="0">
              <a:solidFill>
                <a:srgbClr val="00B0F0"/>
              </a:solidFill>
            </a:endParaRPr>
          </a:p>
        </p:txBody>
      </p:sp>
      <p:sp>
        <p:nvSpPr>
          <p:cNvPr id="749" name="슬라이드 번호 개체 틀 3"/>
          <p:cNvSpPr txBox="1">
            <a:spLocks noGrp="1"/>
          </p:cNvSpPr>
          <p:nvPr>
            <p:ph type="sldNum" sz="quarter" idx="4294967295"/>
          </p:nvPr>
        </p:nvSpPr>
        <p:spPr>
          <a:xfrm>
            <a:off x="8328386" y="6404292"/>
            <a:ext cx="358412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0930B10-A7FB-464E-8A40-CFEFD6748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2711"/>
              </p:ext>
            </p:extLst>
          </p:nvPr>
        </p:nvGraphicFramePr>
        <p:xfrm>
          <a:off x="755576" y="1556792"/>
          <a:ext cx="7401750" cy="4525961"/>
        </p:xfrm>
        <a:graphic>
          <a:graphicData uri="http://schemas.openxmlformats.org/drawingml/2006/table">
            <a:tbl>
              <a:tblPr/>
              <a:tblGrid>
                <a:gridCol w="1673644">
                  <a:extLst>
                    <a:ext uri="{9D8B030D-6E8A-4147-A177-3AD203B41FA5}">
                      <a16:colId xmlns:a16="http://schemas.microsoft.com/office/drawing/2014/main" val="2259345561"/>
                    </a:ext>
                  </a:extLst>
                </a:gridCol>
                <a:gridCol w="1673644">
                  <a:extLst>
                    <a:ext uri="{9D8B030D-6E8A-4147-A177-3AD203B41FA5}">
                      <a16:colId xmlns:a16="http://schemas.microsoft.com/office/drawing/2014/main" val="3897753291"/>
                    </a:ext>
                  </a:extLst>
                </a:gridCol>
                <a:gridCol w="2027231">
                  <a:extLst>
                    <a:ext uri="{9D8B030D-6E8A-4147-A177-3AD203B41FA5}">
                      <a16:colId xmlns:a16="http://schemas.microsoft.com/office/drawing/2014/main" val="4125482613"/>
                    </a:ext>
                  </a:extLst>
                </a:gridCol>
                <a:gridCol w="2027231">
                  <a:extLst>
                    <a:ext uri="{9D8B030D-6E8A-4147-A177-3AD203B41FA5}">
                      <a16:colId xmlns:a16="http://schemas.microsoft.com/office/drawing/2014/main" val="855185844"/>
                    </a:ext>
                  </a:extLst>
                </a:gridCol>
              </a:tblGrid>
              <a:tr h="18839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본인을 제외한 함께 여행한 일행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 지역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3955657"/>
                  </a:ext>
                </a:extLst>
              </a:tr>
              <a:tr h="188397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연령별</a:t>
                      </a:r>
                      <a:b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여성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강릉시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3871845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 해운대구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3143267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속초시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407321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속초시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545571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남성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강릉시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3920839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속초시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1760251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속초시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2255382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 강화군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3641711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 강화군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707010"/>
                  </a:ext>
                </a:extLst>
              </a:tr>
              <a:tr h="18839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지출 </a:t>
                      </a:r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비용별</a:t>
                      </a:r>
                      <a:b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강릉시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006232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삼척시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6081415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 서귀포시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887733"/>
                  </a:ext>
                </a:extLst>
              </a:tr>
              <a:tr h="18839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숙박여부별</a:t>
                      </a:r>
                      <a:b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 종로구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0650119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 가평군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027184"/>
                  </a:ext>
                </a:extLst>
              </a:tr>
              <a:tr h="192830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동행자 수</a:t>
                      </a:r>
                      <a:b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기혼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여성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춘천시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4836479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 태안군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07702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 부안군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4969088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 용인시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2660688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미혼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남성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 강남구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1133271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 가평군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7754877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 여수시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3454903"/>
                  </a:ext>
                </a:extLst>
              </a:tr>
              <a:tr h="18839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성별</a:t>
                      </a:r>
                      <a:b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 여수시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7111242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 전주시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3009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53094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 결과 현황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935885"/>
              </p:ext>
            </p:extLst>
          </p:nvPr>
        </p:nvGraphicFramePr>
        <p:xfrm>
          <a:off x="1331640" y="1556792"/>
          <a:ext cx="60960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32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3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항목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개수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총 테스트 시나리오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22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총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테스트 케이스</a:t>
                      </a:r>
                      <a:r>
                        <a:rPr lang="en-US" altLang="ko-KR" sz="1600" dirty="0"/>
                        <a:t>(A)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실제 </a:t>
                      </a:r>
                      <a:r>
                        <a:rPr lang="ko-KR" altLang="en-US" sz="1600" dirty="0" err="1"/>
                        <a:t>테스팅</a:t>
                      </a:r>
                      <a:r>
                        <a:rPr lang="ko-KR" altLang="en-US" sz="1600" dirty="0"/>
                        <a:t> 수행한 테스트 케이스</a:t>
                      </a:r>
                      <a:r>
                        <a:rPr lang="en-US" altLang="ko-KR" sz="1600" dirty="0"/>
                        <a:t>(B)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59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프로젝트 </a:t>
                      </a:r>
                      <a:r>
                        <a:rPr lang="ko-KR" altLang="en-US" sz="1600" dirty="0" err="1"/>
                        <a:t>구현율</a:t>
                      </a:r>
                      <a:r>
                        <a:rPr lang="en-US" altLang="ko-KR" sz="1600" dirty="0"/>
                        <a:t>(B/A * 100)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(%)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PASS</a:t>
                      </a:r>
                      <a:r>
                        <a:rPr lang="ko-KR" altLang="en-US" sz="1600" dirty="0"/>
                        <a:t>한 테스트 케이스</a:t>
                      </a:r>
                      <a:r>
                        <a:rPr lang="en-US" altLang="ko-KR" sz="1600" dirty="0"/>
                        <a:t>(C)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FAIL</a:t>
                      </a:r>
                      <a:r>
                        <a:rPr lang="ko-KR" altLang="en-US" sz="1600" dirty="0"/>
                        <a:t>한 테스트 케이스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테스트 </a:t>
                      </a:r>
                      <a:r>
                        <a:rPr lang="ko-KR" altLang="en-US" sz="1600" dirty="0" err="1"/>
                        <a:t>통과율</a:t>
                      </a:r>
                      <a:r>
                        <a:rPr lang="en-US" altLang="ko-KR" sz="1600" dirty="0"/>
                        <a:t>(C/B * 100)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99(%)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259632" y="4725144"/>
            <a:ext cx="62646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Testing FAIL</a:t>
            </a:r>
            <a:r>
              <a:rPr lang="ko-KR" altLang="en-US" dirty="0"/>
              <a:t>의 주요 원인</a:t>
            </a:r>
            <a:endParaRPr lang="en-US" altLang="ko-KR" dirty="0"/>
          </a:p>
          <a:p>
            <a:r>
              <a:rPr lang="en-US" altLang="ko-KR" sz="1600" dirty="0"/>
              <a:t>1. </a:t>
            </a:r>
            <a:r>
              <a:rPr lang="ko-KR" altLang="en-US" sz="1600" dirty="0"/>
              <a:t>서버 불안정 </a:t>
            </a:r>
            <a:r>
              <a:rPr lang="en-US" altLang="ko-KR" sz="1600" dirty="0"/>
              <a:t>(Cloud </a:t>
            </a:r>
            <a:r>
              <a:rPr lang="ko-KR" altLang="en-US" sz="1600" dirty="0"/>
              <a:t>기반 서비스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2. Open </a:t>
            </a:r>
            <a:r>
              <a:rPr lang="en-US" altLang="ko-KR" sz="1600" dirty="0" err="1"/>
              <a:t>Api</a:t>
            </a:r>
            <a:r>
              <a:rPr lang="en-US" altLang="ko-KR" sz="1600" dirty="0"/>
              <a:t> </a:t>
            </a:r>
            <a:r>
              <a:rPr lang="ko-KR" altLang="en-US" sz="1600" dirty="0"/>
              <a:t>에서 운영 계정을 받지 못함</a:t>
            </a:r>
            <a:r>
              <a:rPr lang="en-US" altLang="ko-KR" sz="1600" dirty="0"/>
              <a:t>(</a:t>
            </a:r>
            <a:r>
              <a:rPr lang="ko-KR" altLang="en-US" sz="1600" dirty="0"/>
              <a:t>기업</a:t>
            </a:r>
            <a:r>
              <a:rPr lang="en-US" altLang="ko-KR" sz="1600" dirty="0"/>
              <a:t>,</a:t>
            </a:r>
            <a:r>
              <a:rPr lang="ko-KR" altLang="en-US" sz="1600" dirty="0"/>
              <a:t>기관</a:t>
            </a:r>
            <a:r>
              <a:rPr lang="en-US" altLang="ko-KR" sz="1600" dirty="0"/>
              <a:t>,</a:t>
            </a:r>
            <a:r>
              <a:rPr lang="ko-KR" altLang="en-US" sz="1600" dirty="0"/>
              <a:t>서비스만 가능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3. </a:t>
            </a:r>
            <a:r>
              <a:rPr lang="ko-KR" altLang="en-US" sz="1600" dirty="0"/>
              <a:t>개발 완료 후  </a:t>
            </a:r>
            <a:r>
              <a:rPr lang="en-US" altLang="ko-KR" sz="1600" dirty="0"/>
              <a:t>Front </a:t>
            </a:r>
            <a:r>
              <a:rPr lang="en-US" altLang="ko-KR" sz="1600" dirty="0" err="1"/>
              <a:t>FeedBack</a:t>
            </a:r>
            <a:r>
              <a:rPr lang="en-US" altLang="ko-KR" sz="1600" dirty="0"/>
              <a:t> </a:t>
            </a:r>
            <a:r>
              <a:rPr lang="ko-KR" altLang="en-US" sz="1600" dirty="0"/>
              <a:t>시간 부족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142584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DFA5F-0FED-47DA-956C-9D8EBE6BB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9155360" cy="778098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Benefit 1 : </a:t>
            </a:r>
            <a:r>
              <a:rPr lang="ko-KR" altLang="en-US" sz="2400" dirty="0"/>
              <a:t>사용자 </a:t>
            </a:r>
            <a:r>
              <a:rPr lang="en-US" altLang="ko-KR" sz="2400" dirty="0"/>
              <a:t>Persona </a:t>
            </a:r>
            <a:r>
              <a:rPr lang="ko-KR" altLang="en-US" sz="2400" dirty="0"/>
              <a:t>에 맞춘 여행 지역의 추천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02A766-4C57-4A15-BEDC-9A906144A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1026" name="Picture 2" descr="아이유에 대한 이미지 검색결과">
            <a:extLst>
              <a:ext uri="{FF2B5EF4-FFF2-40B4-BE49-F238E27FC236}">
                <a16:creationId xmlns:a16="http://schemas.microsoft.com/office/drawing/2014/main" id="{6B608CED-6631-4F98-9F32-9E7BF22BC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340768"/>
            <a:ext cx="180022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66992FE-9909-48D3-A699-0EFF86B575CD}"/>
              </a:ext>
            </a:extLst>
          </p:cNvPr>
          <p:cNvSpPr/>
          <p:nvPr/>
        </p:nvSpPr>
        <p:spPr>
          <a:xfrm>
            <a:off x="3127000" y="1272390"/>
            <a:ext cx="3658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1993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년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5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월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16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일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(26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세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), 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여성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미혼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413A52-E062-4AA3-BFD4-4B01221F45CE}"/>
              </a:ext>
            </a:extLst>
          </p:cNvPr>
          <p:cNvSpPr/>
          <p:nvPr/>
        </p:nvSpPr>
        <p:spPr>
          <a:xfrm>
            <a:off x="3127000" y="1637907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숙박</a:t>
            </a:r>
            <a:r>
              <a:rPr lang="en-US" altLang="ko-KR" dirty="0"/>
              <a:t>, 8</a:t>
            </a:r>
            <a:r>
              <a:rPr lang="ko-KR" altLang="en-US" dirty="0"/>
              <a:t>월 중 여행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600D8E-7215-4403-963D-3641C5209A36}"/>
              </a:ext>
            </a:extLst>
          </p:cNvPr>
          <p:cNvSpPr/>
          <p:nvPr/>
        </p:nvSpPr>
        <p:spPr>
          <a:xfrm>
            <a:off x="3127000" y="2097200"/>
            <a:ext cx="578876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예산</a:t>
            </a:r>
            <a:r>
              <a:rPr lang="en-US" altLang="ko-KR" dirty="0"/>
              <a:t> : 15</a:t>
            </a:r>
            <a:r>
              <a:rPr lang="ko-KR" altLang="en-US" dirty="0"/>
              <a:t>만원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자연 및 풍경감상</a:t>
            </a:r>
            <a:r>
              <a:rPr lang="en-US" altLang="ko-KR" dirty="0"/>
              <a:t>, </a:t>
            </a:r>
            <a:r>
              <a:rPr lang="ko-KR" altLang="en-US" dirty="0"/>
              <a:t>음식관광</a:t>
            </a:r>
            <a:r>
              <a:rPr lang="en-US" altLang="ko-KR" dirty="0"/>
              <a:t>, </a:t>
            </a:r>
            <a:r>
              <a:rPr lang="ko-KR" altLang="en-US" dirty="0"/>
              <a:t>야외 위락 및 스포츠 활동</a:t>
            </a:r>
            <a:endParaRPr lang="en-US" altLang="ko-KR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FC32927-F519-463D-AE67-C1C9A2FBF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745583"/>
            <a:ext cx="1817535" cy="227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388642C-3165-4E72-9F7D-039C8F7B5908}"/>
              </a:ext>
            </a:extLst>
          </p:cNvPr>
          <p:cNvSpPr/>
          <p:nvPr/>
        </p:nvSpPr>
        <p:spPr>
          <a:xfrm>
            <a:off x="3295506" y="3742581"/>
            <a:ext cx="3722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1995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년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12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월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30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일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(25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세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), 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남성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미혼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65BD96-6510-4F55-ADAE-CD47F1791DC1}"/>
              </a:ext>
            </a:extLst>
          </p:cNvPr>
          <p:cNvSpPr/>
          <p:nvPr/>
        </p:nvSpPr>
        <p:spPr>
          <a:xfrm>
            <a:off x="3295506" y="4315410"/>
            <a:ext cx="22012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당일 </a:t>
            </a:r>
            <a:r>
              <a:rPr lang="en-US" altLang="ko-KR" dirty="0"/>
              <a:t>, 10</a:t>
            </a:r>
            <a:r>
              <a:rPr lang="ko-KR" altLang="en-US" dirty="0"/>
              <a:t>월 중 여행</a:t>
            </a:r>
            <a:endParaRPr lang="en-US" altLang="ko-KR" dirty="0"/>
          </a:p>
          <a:p>
            <a:r>
              <a:rPr lang="ko-KR" altLang="en-US" dirty="0"/>
              <a:t>예산 </a:t>
            </a:r>
            <a:r>
              <a:rPr lang="en-US" altLang="ko-KR" dirty="0"/>
              <a:t>: 15</a:t>
            </a:r>
            <a:r>
              <a:rPr lang="ko-KR" altLang="en-US" dirty="0"/>
              <a:t>만원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90C656-66DB-404F-8514-1034240282B5}"/>
              </a:ext>
            </a:extLst>
          </p:cNvPr>
          <p:cNvSpPr/>
          <p:nvPr/>
        </p:nvSpPr>
        <p:spPr>
          <a:xfrm>
            <a:off x="3295506" y="515637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자연 및 풍경감상, 음식관광, 테마파크, </a:t>
            </a:r>
            <a:endParaRPr lang="en-US" altLang="ko-KR" dirty="0"/>
          </a:p>
          <a:p>
            <a:r>
              <a:rPr lang="ko-KR" altLang="en-US" dirty="0"/>
              <a:t>놀이시설, 동/식물원 방문, 지역 문화예술/공연/전시시설 관람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BC7B0E-2CA6-46E1-99BB-0BA620CA7740}"/>
              </a:ext>
            </a:extLst>
          </p:cNvPr>
          <p:cNvSpPr txBox="1"/>
          <p:nvPr/>
        </p:nvSpPr>
        <p:spPr>
          <a:xfrm>
            <a:off x="6021382" y="294088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추천 결과 </a:t>
            </a:r>
            <a:r>
              <a:rPr lang="en-US" altLang="ko-KR" b="1" dirty="0"/>
              <a:t>: </a:t>
            </a:r>
            <a:r>
              <a:rPr lang="ko-KR" altLang="en-US" b="1" dirty="0"/>
              <a:t>강원도 강릉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E54283-EC25-4252-AFCD-DCDBC8CB94EB}"/>
              </a:ext>
            </a:extLst>
          </p:cNvPr>
          <p:cNvSpPr txBox="1"/>
          <p:nvPr/>
        </p:nvSpPr>
        <p:spPr>
          <a:xfrm>
            <a:off x="6360690" y="587523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추천 결과 </a:t>
            </a:r>
            <a:r>
              <a:rPr lang="en-US" altLang="ko-KR" b="1" dirty="0"/>
              <a:t>: </a:t>
            </a:r>
            <a:r>
              <a:rPr lang="ko-KR" altLang="en-US" b="1" dirty="0"/>
              <a:t>서울 강남구</a:t>
            </a:r>
          </a:p>
        </p:txBody>
      </p:sp>
    </p:spTree>
    <p:extLst>
      <p:ext uri="{BB962C8B-B14F-4D97-AF65-F5344CB8AC3E}">
        <p14:creationId xmlns:p14="http://schemas.microsoft.com/office/powerpoint/2010/main" val="5417724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DFA5F-0FED-47DA-956C-9D8EBE6BB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9155360" cy="778098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Benefit 1 : </a:t>
            </a:r>
            <a:r>
              <a:rPr lang="ko-KR" altLang="en-US" sz="2400" dirty="0"/>
              <a:t>사용자 </a:t>
            </a:r>
            <a:r>
              <a:rPr lang="en-US" altLang="ko-KR" sz="2400" dirty="0"/>
              <a:t>Persona </a:t>
            </a:r>
            <a:r>
              <a:rPr lang="ko-KR" altLang="en-US" sz="2400" dirty="0"/>
              <a:t>에 맞춘 여행 지역의 추천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02A766-4C57-4A15-BEDC-9A906144A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6992FE-9909-48D3-A699-0EFF86B575CD}"/>
              </a:ext>
            </a:extLst>
          </p:cNvPr>
          <p:cNvSpPr/>
          <p:nvPr/>
        </p:nvSpPr>
        <p:spPr>
          <a:xfrm>
            <a:off x="3168905" y="1391724"/>
            <a:ext cx="3488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1971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년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3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월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1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일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(45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세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), 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남성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기혼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413A52-E062-4AA3-BFD4-4B01221F45CE}"/>
              </a:ext>
            </a:extLst>
          </p:cNvPr>
          <p:cNvSpPr/>
          <p:nvPr/>
        </p:nvSpPr>
        <p:spPr>
          <a:xfrm>
            <a:off x="3168905" y="1757241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숙박</a:t>
            </a:r>
            <a:r>
              <a:rPr lang="en-US" altLang="ko-KR" dirty="0"/>
              <a:t>, 9</a:t>
            </a:r>
            <a:r>
              <a:rPr lang="ko-KR" altLang="en-US" dirty="0"/>
              <a:t>월 중 여행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600D8E-7215-4403-963D-3641C5209A36}"/>
              </a:ext>
            </a:extLst>
          </p:cNvPr>
          <p:cNvSpPr/>
          <p:nvPr/>
        </p:nvSpPr>
        <p:spPr>
          <a:xfrm>
            <a:off x="3168905" y="2209762"/>
            <a:ext cx="481894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예산</a:t>
            </a:r>
            <a:r>
              <a:rPr lang="en-US" altLang="ko-KR" dirty="0"/>
              <a:t> : 200000</a:t>
            </a:r>
            <a:br>
              <a:rPr lang="en-US" altLang="ko-KR" dirty="0"/>
            </a:br>
            <a:r>
              <a:rPr lang="ko-KR" altLang="en-US" dirty="0"/>
              <a:t> 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음식관광</a:t>
            </a:r>
            <a:r>
              <a:rPr lang="en-US" altLang="ko-KR" dirty="0"/>
              <a:t>, </a:t>
            </a:r>
            <a:r>
              <a:rPr lang="ko-KR" altLang="en-US" dirty="0"/>
              <a:t>지역 문화예술</a:t>
            </a:r>
            <a:r>
              <a:rPr lang="en-US" altLang="ko-KR" dirty="0"/>
              <a:t>/</a:t>
            </a:r>
            <a:r>
              <a:rPr lang="ko-KR" altLang="en-US" dirty="0"/>
              <a:t>공연</a:t>
            </a:r>
            <a:r>
              <a:rPr lang="en-US" altLang="ko-KR" dirty="0"/>
              <a:t>/</a:t>
            </a:r>
            <a:r>
              <a:rPr lang="ko-KR" altLang="en-US" dirty="0"/>
              <a:t>전시시설 관람</a:t>
            </a:r>
            <a:endParaRPr lang="en-US" altLang="ko-KR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388642C-3165-4E72-9F7D-039C8F7B5908}"/>
              </a:ext>
            </a:extLst>
          </p:cNvPr>
          <p:cNvSpPr/>
          <p:nvPr/>
        </p:nvSpPr>
        <p:spPr>
          <a:xfrm>
            <a:off x="3295506" y="3742581"/>
            <a:ext cx="3722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1971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년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12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월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30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일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(45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세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), 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여성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기혼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65BD96-6510-4F55-ADAE-CD47F1791DC1}"/>
              </a:ext>
            </a:extLst>
          </p:cNvPr>
          <p:cNvSpPr/>
          <p:nvPr/>
        </p:nvSpPr>
        <p:spPr>
          <a:xfrm>
            <a:off x="3295506" y="4315410"/>
            <a:ext cx="20746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당일 </a:t>
            </a:r>
            <a:r>
              <a:rPr lang="en-US" altLang="ko-KR" dirty="0"/>
              <a:t>, 9</a:t>
            </a:r>
            <a:r>
              <a:rPr lang="ko-KR" altLang="en-US" dirty="0"/>
              <a:t>월 중 여행</a:t>
            </a:r>
            <a:endParaRPr lang="en-US" altLang="ko-KR" dirty="0"/>
          </a:p>
          <a:p>
            <a:r>
              <a:rPr lang="ko-KR" altLang="en-US" dirty="0"/>
              <a:t>예산 </a:t>
            </a:r>
            <a:r>
              <a:rPr lang="en-US" altLang="ko-KR" dirty="0"/>
              <a:t>: 20</a:t>
            </a:r>
            <a:r>
              <a:rPr lang="ko-KR" altLang="en-US" dirty="0"/>
              <a:t>만원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90C656-66DB-404F-8514-1034240282B5}"/>
              </a:ext>
            </a:extLst>
          </p:cNvPr>
          <p:cNvSpPr/>
          <p:nvPr/>
        </p:nvSpPr>
        <p:spPr>
          <a:xfrm>
            <a:off x="3295506" y="5241313"/>
            <a:ext cx="52369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음식관광</a:t>
            </a:r>
            <a:r>
              <a:rPr lang="en-US" altLang="ko-KR" dirty="0"/>
              <a:t>, </a:t>
            </a:r>
            <a:r>
              <a:rPr lang="ko-KR" altLang="en-US" dirty="0"/>
              <a:t>지역 문화예술</a:t>
            </a:r>
            <a:r>
              <a:rPr lang="en-US" altLang="ko-KR" dirty="0"/>
              <a:t>/</a:t>
            </a:r>
            <a:r>
              <a:rPr lang="ko-KR" altLang="en-US" dirty="0"/>
              <a:t>공연</a:t>
            </a:r>
            <a:r>
              <a:rPr lang="en-US" altLang="ko-KR" dirty="0"/>
              <a:t>/</a:t>
            </a:r>
            <a:r>
              <a:rPr lang="ko-KR" altLang="en-US" dirty="0"/>
              <a:t>전시시설 관람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BC7B0E-2CA6-46E1-99BB-0BA620CA7740}"/>
              </a:ext>
            </a:extLst>
          </p:cNvPr>
          <p:cNvSpPr txBox="1"/>
          <p:nvPr/>
        </p:nvSpPr>
        <p:spPr>
          <a:xfrm>
            <a:off x="6257749" y="314306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추천 결과 </a:t>
            </a:r>
            <a:r>
              <a:rPr lang="en-US" altLang="ko-KR" b="1" dirty="0"/>
              <a:t>: </a:t>
            </a:r>
            <a:r>
              <a:rPr lang="ko-KR" altLang="en-US" b="1" dirty="0"/>
              <a:t>전라도 여수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E54283-EC25-4252-AFCD-DCDBC8CB94EB}"/>
              </a:ext>
            </a:extLst>
          </p:cNvPr>
          <p:cNvSpPr txBox="1"/>
          <p:nvPr/>
        </p:nvSpPr>
        <p:spPr>
          <a:xfrm>
            <a:off x="6335688" y="5892581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추천 결과 </a:t>
            </a:r>
            <a:r>
              <a:rPr lang="en-US" altLang="ko-KR" b="1" dirty="0"/>
              <a:t>: </a:t>
            </a:r>
            <a:r>
              <a:rPr lang="ko-KR" altLang="en-US" b="1" dirty="0"/>
              <a:t>전북 전주시</a:t>
            </a:r>
          </a:p>
          <a:p>
            <a:endParaRPr lang="ko-KR" altLang="en-US" b="1" dirty="0"/>
          </a:p>
        </p:txBody>
      </p:sp>
      <p:pic>
        <p:nvPicPr>
          <p:cNvPr id="3" name="Picture 2" descr="마동석에 대한 이미지 검색결과">
            <a:extLst>
              <a:ext uri="{FF2B5EF4-FFF2-40B4-BE49-F238E27FC236}">
                <a16:creationId xmlns:a16="http://schemas.microsoft.com/office/drawing/2014/main" id="{38B7F128-C3F6-414D-AFFF-EBD45EF3F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54" y="1323199"/>
            <a:ext cx="1710488" cy="210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공효진에 대한 이미지 검색결과">
            <a:extLst>
              <a:ext uri="{FF2B5EF4-FFF2-40B4-BE49-F238E27FC236}">
                <a16:creationId xmlns:a16="http://schemas.microsoft.com/office/drawing/2014/main" id="{AD9B0895-AC62-404C-AB6A-B6152D5C4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880" y="3971030"/>
            <a:ext cx="1711921" cy="256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84468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DFA5F-0FED-47DA-956C-9D8EBE6BB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581"/>
            <a:ext cx="8229600" cy="77809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Benefit 2 : </a:t>
            </a:r>
            <a:r>
              <a:rPr lang="ko-KR" altLang="en-US" sz="2200" dirty="0"/>
              <a:t>사용자들의 피드백을 바탕으로 </a:t>
            </a:r>
            <a:br>
              <a:rPr lang="en-US" altLang="ko-KR" sz="2200" dirty="0"/>
            </a:br>
            <a:r>
              <a:rPr lang="ko-KR" altLang="en-US" sz="2200" dirty="0"/>
              <a:t>여행 스타일 가중치를 지속적으로 변경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02A766-4C57-4A15-BEDC-9A906144A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CFE0CE-ED42-4D62-A1D4-C67A1DD34D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604" b="-916"/>
          <a:stretch/>
        </p:blipFill>
        <p:spPr>
          <a:xfrm>
            <a:off x="437439" y="1687898"/>
            <a:ext cx="8167009" cy="48954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E90E4F0-F833-46F4-9484-0015B6D796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976" b="237"/>
          <a:stretch/>
        </p:blipFill>
        <p:spPr>
          <a:xfrm>
            <a:off x="1691680" y="2259931"/>
            <a:ext cx="6768752" cy="439248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A816A78-090E-45D6-BB10-E9846849804B}"/>
              </a:ext>
            </a:extLst>
          </p:cNvPr>
          <p:cNvSpPr/>
          <p:nvPr/>
        </p:nvSpPr>
        <p:spPr>
          <a:xfrm>
            <a:off x="1805748" y="2271076"/>
            <a:ext cx="1614124" cy="936104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DD0D0B-CCE3-4773-B8D1-3C32A50AB724}"/>
              </a:ext>
            </a:extLst>
          </p:cNvPr>
          <p:cNvSpPr/>
          <p:nvPr/>
        </p:nvSpPr>
        <p:spPr>
          <a:xfrm>
            <a:off x="565212" y="1544983"/>
            <a:ext cx="1158184" cy="875905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6D56F03-D09C-4A08-A4AE-8E98DB28674B}"/>
              </a:ext>
            </a:extLst>
          </p:cNvPr>
          <p:cNvCxnSpPr/>
          <p:nvPr/>
        </p:nvCxnSpPr>
        <p:spPr>
          <a:xfrm>
            <a:off x="1841175" y="1432390"/>
            <a:ext cx="1008112" cy="50405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EF686C7-627F-46DE-8F69-848341C5A52B}"/>
              </a:ext>
            </a:extLst>
          </p:cNvPr>
          <p:cNvSpPr txBox="1"/>
          <p:nvPr/>
        </p:nvSpPr>
        <p:spPr>
          <a:xfrm>
            <a:off x="2555776" y="1201557"/>
            <a:ext cx="62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사용자들이 </a:t>
            </a:r>
            <a:r>
              <a:rPr lang="ko-KR" altLang="en-US" sz="1200" dirty="0" err="1"/>
              <a:t>좋아요를</a:t>
            </a:r>
            <a:r>
              <a:rPr lang="ko-KR" altLang="en-US" sz="1200" dirty="0"/>
              <a:t> </a:t>
            </a:r>
            <a:r>
              <a:rPr lang="en-US" altLang="ko-KR" sz="1200" dirty="0"/>
              <a:t>Experience </a:t>
            </a:r>
            <a:r>
              <a:rPr lang="ko-KR" altLang="en-US" sz="1200" dirty="0"/>
              <a:t>카테고리를 가진 게시물에 </a:t>
            </a:r>
            <a:r>
              <a:rPr lang="ko-KR" altLang="en-US" sz="1200" dirty="0" err="1"/>
              <a:t>좋아요를</a:t>
            </a:r>
            <a:r>
              <a:rPr lang="ko-KR" altLang="en-US" sz="1200" dirty="0"/>
              <a:t> 많이 누름에 따라</a:t>
            </a:r>
            <a:r>
              <a:rPr lang="en-US" altLang="ko-KR" sz="1200" dirty="0"/>
              <a:t>, ‘</a:t>
            </a:r>
            <a:r>
              <a:rPr lang="ko-KR" altLang="en-US" sz="1200" dirty="0"/>
              <a:t>활동적인</a:t>
            </a:r>
            <a:r>
              <a:rPr lang="en-US" altLang="ko-KR" sz="1200" dirty="0"/>
              <a:t>’</a:t>
            </a:r>
            <a:r>
              <a:rPr lang="ko-KR" altLang="en-US" sz="1200" dirty="0"/>
              <a:t>의 여행 스타일에서</a:t>
            </a:r>
            <a:r>
              <a:rPr lang="en-US" altLang="ko-KR" sz="1200" dirty="0"/>
              <a:t> Experience </a:t>
            </a:r>
            <a:r>
              <a:rPr lang="ko-KR" altLang="en-US" sz="1200" dirty="0"/>
              <a:t>의 카테고리를 가진 게시물들의 비중이 높아짐</a:t>
            </a:r>
          </a:p>
        </p:txBody>
      </p:sp>
    </p:spTree>
    <p:extLst>
      <p:ext uri="{BB962C8B-B14F-4D97-AF65-F5344CB8AC3E}">
        <p14:creationId xmlns:p14="http://schemas.microsoft.com/office/powerpoint/2010/main" val="35101797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Lessons Learned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프로젝트 </a:t>
            </a:r>
            <a:r>
              <a:rPr lang="ko-KR" altLang="en-US" sz="2400" dirty="0" err="1"/>
              <a:t>수행시</a:t>
            </a:r>
            <a:r>
              <a:rPr lang="ko-KR" altLang="en-US" sz="2400" dirty="0"/>
              <a:t> 어려웠던 점</a:t>
            </a:r>
            <a:endParaRPr lang="en-US" altLang="ko-KR" sz="2400" dirty="0"/>
          </a:p>
          <a:p>
            <a:pPr lvl="1"/>
            <a:r>
              <a:rPr lang="ko-KR" altLang="en-US" dirty="0"/>
              <a:t>어떤 프로그램을 제작하는지 모두가 목표를 공유하는데 오래 걸렸다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추천에 사용되는 알고리즘의 작동을 이해하는데 오래 걸렸다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문서를 작성하는 사람만 이해할 수 있었다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sz="1800" dirty="0"/>
              <a:t>팀원 중 필터링 기능을 이용한 추천 기능을 만들어 본 사람이 없었다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r>
              <a:rPr lang="ko-KR" altLang="en-US" dirty="0"/>
              <a:t>추천 기능을 구현하거나</a:t>
            </a:r>
            <a:r>
              <a:rPr lang="en-US" altLang="ko-KR" dirty="0"/>
              <a:t>, </a:t>
            </a:r>
            <a:r>
              <a:rPr lang="ko-KR" altLang="en-US" dirty="0"/>
              <a:t>경력이 많은 사람들이 초기에 문서와 클래스 다이어그램을 그린다면 큰 도움이 될 것이나</a:t>
            </a:r>
            <a:r>
              <a:rPr lang="en-US" altLang="ko-KR" dirty="0"/>
              <a:t>, </a:t>
            </a:r>
            <a:r>
              <a:rPr lang="ko-KR" altLang="en-US" dirty="0"/>
              <a:t>그렇지 못한 상황에서 문서를 작성하게 되면 오히려 팀원간 커뮤니케이션이 복잡해지는 효과가 나타난다</a:t>
            </a:r>
            <a:r>
              <a:rPr lang="en-US" altLang="ko-KR" dirty="0"/>
              <a:t>. </a:t>
            </a:r>
            <a:r>
              <a:rPr lang="ko-KR" altLang="en-US" dirty="0"/>
              <a:t>오히려 </a:t>
            </a:r>
            <a:r>
              <a:rPr lang="en-US" altLang="ko-KR" dirty="0"/>
              <a:t>GUI</a:t>
            </a:r>
            <a:r>
              <a:rPr lang="ko-KR" altLang="en-US" dirty="0"/>
              <a:t>나 더미 데이터를 사용한 프로그램</a:t>
            </a:r>
            <a:r>
              <a:rPr lang="en-US" altLang="ko-KR" dirty="0"/>
              <a:t>, </a:t>
            </a:r>
            <a:r>
              <a:rPr lang="ko-KR" altLang="en-US" dirty="0"/>
              <a:t>동영상 등을 제작하는 것이 나을 것 같다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8770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7DB27-6B2D-4D91-9EAE-3F1F3552E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프로젝트 진행 현황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rgbClr val="00B0F0"/>
                </a:solidFill>
                <a:hlinkClick r:id="rId2" action="ppaction://hlinkfile"/>
              </a:rPr>
              <a:t>Project Management Plan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1B8616-D6C5-43B5-BB82-6EFCC688A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7F16827-38AB-4E9B-B952-6B6F4312A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228109"/>
            <a:ext cx="3065866" cy="49528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725072-4393-48D3-8F5C-1F2245DE8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6837" y="1229001"/>
            <a:ext cx="4212725" cy="4952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213D05-C5C0-4929-A7F6-491DCC02946F}"/>
              </a:ext>
            </a:extLst>
          </p:cNvPr>
          <p:cNvSpPr txBox="1"/>
          <p:nvPr/>
        </p:nvSpPr>
        <p:spPr>
          <a:xfrm>
            <a:off x="990366" y="6326635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시장분석</a:t>
            </a:r>
            <a:r>
              <a:rPr lang="en-US" altLang="ko-KR" dirty="0"/>
              <a:t>, </a:t>
            </a:r>
            <a:r>
              <a:rPr lang="ko-KR" altLang="en-US" dirty="0"/>
              <a:t>계약단계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1BC92A-0B78-4C3D-8CB1-0F0BE154D90D}"/>
              </a:ext>
            </a:extLst>
          </p:cNvPr>
          <p:cNvSpPr txBox="1"/>
          <p:nvPr/>
        </p:nvSpPr>
        <p:spPr>
          <a:xfrm>
            <a:off x="5364088" y="6352143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요구사항 분석</a:t>
            </a:r>
            <a:r>
              <a:rPr lang="en-US" altLang="ko-KR" dirty="0"/>
              <a:t>, </a:t>
            </a:r>
            <a:r>
              <a:rPr lang="ko-KR" altLang="en-US" dirty="0"/>
              <a:t>설계단계</a:t>
            </a:r>
          </a:p>
        </p:txBody>
      </p:sp>
    </p:spTree>
    <p:extLst>
      <p:ext uri="{BB962C8B-B14F-4D97-AF65-F5344CB8AC3E}">
        <p14:creationId xmlns:p14="http://schemas.microsoft.com/office/powerpoint/2010/main" val="21750806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Lessons Learned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우리 팀의 팁</a:t>
            </a:r>
            <a:endParaRPr lang="en-US" altLang="ko-KR" sz="2400" dirty="0"/>
          </a:p>
          <a:p>
            <a:pPr lvl="1"/>
            <a:r>
              <a:rPr lang="ko-KR" altLang="en-US" b="1" dirty="0"/>
              <a:t>팀원들의 핵심 스킬을 빨리 파악하고</a:t>
            </a:r>
            <a:r>
              <a:rPr lang="en-US" altLang="ko-KR" b="1" dirty="0"/>
              <a:t>, </a:t>
            </a:r>
            <a:r>
              <a:rPr lang="ko-KR" altLang="en-US" b="1" dirty="0"/>
              <a:t>스킬에 맞춰 목표를 정하자</a:t>
            </a:r>
            <a:endParaRPr lang="en-US" altLang="ko-KR" b="1" dirty="0"/>
          </a:p>
          <a:p>
            <a:pPr lvl="2"/>
            <a:r>
              <a:rPr lang="en-US" altLang="ko-KR" dirty="0"/>
              <a:t> ‘</a:t>
            </a:r>
            <a:r>
              <a:rPr lang="ko-KR" altLang="en-US" dirty="0"/>
              <a:t>만들고 싶은 프로그램</a:t>
            </a:r>
            <a:r>
              <a:rPr lang="en-US" altLang="ko-KR" dirty="0"/>
              <a:t>‘</a:t>
            </a:r>
            <a:r>
              <a:rPr lang="ko-KR" altLang="en-US" dirty="0"/>
              <a:t>과 </a:t>
            </a:r>
            <a:r>
              <a:rPr lang="en-US" altLang="ko-KR" dirty="0"/>
              <a:t>‘</a:t>
            </a:r>
            <a:r>
              <a:rPr lang="ko-KR" altLang="en-US" dirty="0"/>
              <a:t>만들 수 있는 프로그램</a:t>
            </a:r>
            <a:r>
              <a:rPr lang="en-US" altLang="ko-KR" dirty="0"/>
              <a:t>’</a:t>
            </a:r>
            <a:r>
              <a:rPr lang="ko-KR" altLang="en-US" dirty="0"/>
              <a:t>중  후자의 비중을 높게 잡아야 합니다</a:t>
            </a:r>
            <a:r>
              <a:rPr lang="en-US" altLang="ko-KR" dirty="0"/>
              <a:t>. </a:t>
            </a:r>
            <a:r>
              <a:rPr lang="ko-KR" altLang="en-US" dirty="0"/>
              <a:t>만들 수 있는 프로그램이라도 다양한 에러와 버그</a:t>
            </a:r>
            <a:r>
              <a:rPr lang="en-US" altLang="ko-KR" dirty="0"/>
              <a:t>, </a:t>
            </a:r>
            <a:r>
              <a:rPr lang="ko-KR" altLang="en-US" dirty="0"/>
              <a:t>구현과정에서의 문제가 발생하기 마련입니다</a:t>
            </a:r>
            <a:r>
              <a:rPr lang="en-US" altLang="ko-KR" dirty="0"/>
              <a:t>. </a:t>
            </a:r>
            <a:r>
              <a:rPr lang="ko-KR" altLang="en-US" dirty="0"/>
              <a:t>팀원들의 스킬을 빨리 파악하면</a:t>
            </a:r>
            <a:r>
              <a:rPr lang="en-US" altLang="ko-KR" dirty="0"/>
              <a:t>, </a:t>
            </a:r>
            <a:r>
              <a:rPr lang="ko-KR" altLang="en-US" dirty="0"/>
              <a:t>오히려 그 스킬을 부각하는 방법으로 목표를 잡음으로서 훌륭한 결과물을 낼 수 있습니다</a:t>
            </a:r>
            <a:r>
              <a:rPr lang="en-US" altLang="ko-KR" dirty="0"/>
              <a:t>. </a:t>
            </a:r>
            <a:r>
              <a:rPr lang="ko-KR" altLang="en-US" dirty="0"/>
              <a:t>저희 팀은 </a:t>
            </a:r>
            <a:r>
              <a:rPr lang="ko-KR" altLang="en-US" dirty="0" err="1"/>
              <a:t>머신러닝에</a:t>
            </a:r>
            <a:r>
              <a:rPr lang="ko-KR" altLang="en-US" dirty="0"/>
              <a:t> 관심있는 팀원이 있었고</a:t>
            </a:r>
            <a:r>
              <a:rPr lang="en-US" altLang="ko-KR" dirty="0"/>
              <a:t>, </a:t>
            </a:r>
            <a:r>
              <a:rPr lang="ko-KR" altLang="en-US" dirty="0"/>
              <a:t>네트워크와 웹 기술에 뛰어난 팀원이 이를 </a:t>
            </a:r>
            <a:r>
              <a:rPr lang="ko-KR" altLang="en-US" dirty="0" err="1"/>
              <a:t>보조함으로서</a:t>
            </a:r>
            <a:r>
              <a:rPr lang="ko-KR" altLang="en-US" dirty="0"/>
              <a:t> 해당 기능을 사용한 추천 기능을 구현할 수 있었습니다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b="1" dirty="0"/>
              <a:t>커뮤니케이션 할 때는 구두로 이야기하기 보다</a:t>
            </a:r>
            <a:r>
              <a:rPr lang="en-US" altLang="ko-KR" b="1" dirty="0"/>
              <a:t>, </a:t>
            </a:r>
            <a:r>
              <a:rPr lang="ko-KR" altLang="en-US" b="1" dirty="0"/>
              <a:t>글로 정리해서 보내자</a:t>
            </a:r>
            <a:r>
              <a:rPr lang="en-US" altLang="ko-KR" b="1" dirty="0"/>
              <a:t>.</a:t>
            </a:r>
          </a:p>
          <a:p>
            <a:pPr lvl="2"/>
            <a:r>
              <a:rPr lang="ko-KR" altLang="en-US" dirty="0"/>
              <a:t>프로그램을 제작하는데 만드는 가장 큰 문제는 </a:t>
            </a:r>
            <a:r>
              <a:rPr lang="en-US" altLang="ko-KR" dirty="0"/>
              <a:t>‘</a:t>
            </a:r>
            <a:r>
              <a:rPr lang="ko-KR" altLang="en-US" dirty="0"/>
              <a:t>프로그램이 눈에 보이지 않는다는 것</a:t>
            </a:r>
            <a:r>
              <a:rPr lang="en-US" altLang="ko-KR" dirty="0"/>
              <a:t>’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구두로 지시를 하거나</a:t>
            </a:r>
            <a:r>
              <a:rPr lang="en-US" altLang="ko-KR" dirty="0"/>
              <a:t>, </a:t>
            </a:r>
            <a:r>
              <a:rPr lang="ko-KR" altLang="en-US" dirty="0"/>
              <a:t>받게 된다면</a:t>
            </a:r>
            <a:r>
              <a:rPr lang="en-US" altLang="ko-KR" dirty="0"/>
              <a:t> </a:t>
            </a:r>
            <a:r>
              <a:rPr lang="ko-KR" altLang="en-US" dirty="0"/>
              <a:t>서로 이해한 내용이 다를 수 있는 위험 뿐만 아니라</a:t>
            </a:r>
            <a:r>
              <a:rPr lang="en-US" altLang="ko-KR" dirty="0"/>
              <a:t>, </a:t>
            </a:r>
            <a:r>
              <a:rPr lang="ko-KR" altLang="en-US" dirty="0"/>
              <a:t>문제의 </a:t>
            </a:r>
            <a:r>
              <a:rPr lang="en-US" altLang="ko-KR" dirty="0" err="1"/>
              <a:t>Traceablilty</a:t>
            </a:r>
            <a:r>
              <a:rPr lang="en-US" altLang="ko-KR" dirty="0"/>
              <a:t> </a:t>
            </a:r>
            <a:r>
              <a:rPr lang="ko-KR" altLang="en-US" dirty="0"/>
              <a:t>또한 추적하기 힘들게 됩니다</a:t>
            </a:r>
            <a:r>
              <a:rPr lang="en-US" altLang="ko-KR" dirty="0"/>
              <a:t>. Readme.md </a:t>
            </a:r>
            <a:r>
              <a:rPr lang="ko-KR" altLang="en-US" dirty="0"/>
              <a:t>파일을 이슈 정리하고</a:t>
            </a:r>
            <a:r>
              <a:rPr lang="en-US" altLang="ko-KR" dirty="0"/>
              <a:t>, </a:t>
            </a:r>
            <a:r>
              <a:rPr lang="ko-KR" altLang="en-US" dirty="0"/>
              <a:t>모든 팀원들이 빠르게 조회</a:t>
            </a:r>
            <a:r>
              <a:rPr lang="en-US" altLang="ko-KR" dirty="0"/>
              <a:t>, </a:t>
            </a:r>
            <a:r>
              <a:rPr lang="ko-KR" altLang="en-US" dirty="0"/>
              <a:t>수정할 수 있게 하면 좋습니다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10924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Lessons Learned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sz="2400" dirty="0"/>
              <a:t>팀프로젝트를 통해 배운 점</a:t>
            </a:r>
            <a:endParaRPr lang="en-US" altLang="ko-KR" sz="2400" dirty="0"/>
          </a:p>
          <a:p>
            <a:pPr lvl="1"/>
            <a:r>
              <a:rPr lang="ko-KR" altLang="en-US" b="1" dirty="0"/>
              <a:t>체크리스트를 만들자</a:t>
            </a:r>
            <a:r>
              <a:rPr lang="en-US" altLang="ko-KR" b="1" dirty="0"/>
              <a:t>.</a:t>
            </a:r>
            <a:br>
              <a:rPr lang="en-US" altLang="ko-KR" b="1" dirty="0"/>
            </a:br>
            <a:r>
              <a:rPr lang="ko-KR" altLang="en-US" dirty="0"/>
              <a:t>잘 정리된 회의록은 </a:t>
            </a:r>
            <a:r>
              <a:rPr lang="ko-KR" altLang="en-US" dirty="0" err="1"/>
              <a:t>구성원간의</a:t>
            </a:r>
            <a:r>
              <a:rPr lang="ko-KR" altLang="en-US" dirty="0"/>
              <a:t> 커뮤니케이션 뿐만 아니라</a:t>
            </a:r>
            <a:r>
              <a:rPr lang="en-US" altLang="ko-KR" dirty="0"/>
              <a:t>, </a:t>
            </a:r>
            <a:r>
              <a:rPr lang="ko-KR" altLang="en-US" dirty="0"/>
              <a:t>회의록을 작성하면서 프로젝트에서 수행할 업무의 우선 순위를 정하고</a:t>
            </a:r>
            <a:r>
              <a:rPr lang="en-US" altLang="ko-KR" dirty="0"/>
              <a:t>, </a:t>
            </a:r>
            <a:r>
              <a:rPr lang="ko-KR" altLang="en-US" dirty="0"/>
              <a:t>분업을 하여 시간을 아끼는 데 효율적이다</a:t>
            </a:r>
            <a:r>
              <a:rPr lang="en-US" altLang="ko-KR" dirty="0"/>
              <a:t>. </a:t>
            </a:r>
            <a:r>
              <a:rPr lang="ko-KR" altLang="en-US" dirty="0"/>
              <a:t>잘 정리된 회의록을 기반으로</a:t>
            </a:r>
            <a:r>
              <a:rPr lang="en-US" altLang="ko-KR" dirty="0"/>
              <a:t>, </a:t>
            </a:r>
            <a:r>
              <a:rPr lang="ko-KR" altLang="en-US" dirty="0"/>
              <a:t>체크리스트를 만들어 업무를 하나씩 정리하여 수행하자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b="1" dirty="0"/>
              <a:t>알고리즘의 이론과 구현은 하늘과 땅 차이다</a:t>
            </a:r>
            <a:r>
              <a:rPr lang="en-US" altLang="ko-KR" b="1" dirty="0"/>
              <a:t>.</a:t>
            </a:r>
            <a:br>
              <a:rPr lang="en-US" altLang="ko-KR" dirty="0"/>
            </a:br>
            <a:r>
              <a:rPr lang="ko-KR" altLang="en-US" dirty="0"/>
              <a:t>알고리즘에 사용될 수식을 구한다고 해도</a:t>
            </a:r>
            <a:r>
              <a:rPr lang="en-US" altLang="ko-KR" dirty="0"/>
              <a:t>, </a:t>
            </a:r>
            <a:r>
              <a:rPr lang="ko-KR" altLang="en-US" dirty="0"/>
              <a:t>그것을 언어로 구현하기 위해서는 </a:t>
            </a:r>
            <a:r>
              <a:rPr lang="en-US" altLang="ko-KR" dirty="0"/>
              <a:t>I/O , </a:t>
            </a:r>
            <a:r>
              <a:rPr lang="ko-KR" altLang="en-US" dirty="0"/>
              <a:t>변수에 사용될 자료형</a:t>
            </a:r>
            <a:r>
              <a:rPr lang="en-US" altLang="ko-KR" dirty="0"/>
              <a:t>, </a:t>
            </a:r>
            <a:r>
              <a:rPr lang="ko-KR" altLang="en-US" dirty="0"/>
              <a:t>연산에 사용될 </a:t>
            </a:r>
            <a:r>
              <a:rPr lang="en-US" altLang="ko-KR" dirty="0"/>
              <a:t>Method</a:t>
            </a:r>
            <a:r>
              <a:rPr lang="ko-KR" altLang="en-US" dirty="0"/>
              <a:t>등을 정의하면서 여러 문제들이 발생한다</a:t>
            </a:r>
            <a:r>
              <a:rPr lang="en-US" altLang="ko-KR" dirty="0"/>
              <a:t>. </a:t>
            </a:r>
            <a:r>
              <a:rPr lang="ko-KR" altLang="en-US" dirty="0"/>
              <a:t>이것들까지 정의할 수 있어야 알고리즘의 구현준비가 된 것이다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="1" dirty="0"/>
              <a:t>GUI </a:t>
            </a:r>
            <a:r>
              <a:rPr lang="ko-KR" altLang="en-US" b="1" dirty="0"/>
              <a:t>를 최대한 빨리 만들어라</a:t>
            </a:r>
            <a:br>
              <a:rPr lang="en-US" altLang="ko-KR" dirty="0"/>
            </a:br>
            <a:r>
              <a:rPr lang="ko-KR" altLang="en-US" dirty="0"/>
              <a:t>잘 정리된 </a:t>
            </a:r>
            <a:r>
              <a:rPr lang="en-US" altLang="ko-KR" dirty="0"/>
              <a:t>GUI </a:t>
            </a:r>
            <a:r>
              <a:rPr lang="ko-KR" altLang="en-US" dirty="0"/>
              <a:t>의 존재는 초기 과정에서 매우 빠른 의사 결정과 불필요한 오해를 줄일 수 있다</a:t>
            </a:r>
            <a:r>
              <a:rPr lang="en-US" altLang="ko-KR" dirty="0"/>
              <a:t>. </a:t>
            </a:r>
            <a:r>
              <a:rPr lang="ko-KR" altLang="en-US" dirty="0"/>
              <a:t>분석과 설계 과정에서 지속적으로 </a:t>
            </a:r>
            <a:r>
              <a:rPr lang="en-US" altLang="ko-KR" dirty="0"/>
              <a:t>GUI </a:t>
            </a:r>
            <a:r>
              <a:rPr lang="ko-KR" altLang="en-US" dirty="0"/>
              <a:t>담당자가 이를 반영하여 수정하며 매 팀원들과 공유한다면</a:t>
            </a:r>
            <a:r>
              <a:rPr lang="en-US" altLang="ko-KR" dirty="0"/>
              <a:t>, </a:t>
            </a:r>
            <a:r>
              <a:rPr lang="ko-KR" altLang="en-US" dirty="0"/>
              <a:t>매우 효율적인 회의와 개발을 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b="1" dirty="0"/>
              <a:t>후행 과정에서 피드백이 이루어질 경우</a:t>
            </a:r>
            <a:r>
              <a:rPr lang="en-US" altLang="ko-KR" b="1" dirty="0"/>
              <a:t>, </a:t>
            </a:r>
            <a:r>
              <a:rPr lang="ko-KR" altLang="en-US" b="1" dirty="0"/>
              <a:t>선행 과정 문서를 지속적으로 수정하라</a:t>
            </a:r>
            <a:r>
              <a:rPr lang="en-US" altLang="ko-KR" b="1" dirty="0"/>
              <a:t>.</a:t>
            </a:r>
            <a:br>
              <a:rPr lang="en-US" altLang="ko-KR" b="1" dirty="0"/>
            </a:br>
            <a:r>
              <a:rPr lang="ko-KR" altLang="en-US" dirty="0"/>
              <a:t>요구사항 정의 </a:t>
            </a:r>
            <a:r>
              <a:rPr lang="en-US" altLang="ko-KR" dirty="0"/>
              <a:t>, </a:t>
            </a:r>
            <a:r>
              <a:rPr lang="ko-KR" altLang="en-US" dirty="0"/>
              <a:t>설계 과정이 끝나면</a:t>
            </a:r>
            <a:r>
              <a:rPr lang="en-US" altLang="ko-KR" dirty="0"/>
              <a:t>, </a:t>
            </a:r>
            <a:r>
              <a:rPr lang="ko-KR" altLang="en-US" dirty="0"/>
              <a:t>앞서 만든 문서에 따라 </a:t>
            </a:r>
            <a:r>
              <a:rPr lang="en-US" altLang="ko-KR" dirty="0"/>
              <a:t>100% </a:t>
            </a:r>
            <a:r>
              <a:rPr lang="ko-KR" altLang="en-US" dirty="0"/>
              <a:t>완벽하게 프로그램을 구현할 수 없다는 사실이 드러나게 된다</a:t>
            </a:r>
            <a:r>
              <a:rPr lang="en-US" altLang="ko-KR" dirty="0"/>
              <a:t>. </a:t>
            </a:r>
            <a:r>
              <a:rPr lang="ko-KR" altLang="en-US" dirty="0"/>
              <a:t>이 경우</a:t>
            </a:r>
            <a:r>
              <a:rPr lang="en-US" altLang="ko-KR" dirty="0"/>
              <a:t>, SRS </a:t>
            </a:r>
            <a:r>
              <a:rPr lang="ko-KR" altLang="en-US" dirty="0"/>
              <a:t>나 </a:t>
            </a:r>
            <a:r>
              <a:rPr lang="en-US" altLang="ko-KR" dirty="0"/>
              <a:t>SAD </a:t>
            </a:r>
            <a:r>
              <a:rPr lang="ko-KR" altLang="en-US" dirty="0"/>
              <a:t>를 고치는 것이 무의미해 보일 수 있다</a:t>
            </a:r>
            <a:r>
              <a:rPr lang="en-US" altLang="ko-KR" dirty="0"/>
              <a:t>. </a:t>
            </a:r>
            <a:r>
              <a:rPr lang="ko-KR" altLang="en-US" dirty="0"/>
              <a:t>그러나 이 경우에도 </a:t>
            </a:r>
            <a:r>
              <a:rPr lang="en-US" altLang="ko-KR" dirty="0"/>
              <a:t>SRS</a:t>
            </a:r>
            <a:r>
              <a:rPr lang="ko-KR" altLang="en-US" dirty="0"/>
              <a:t>와 </a:t>
            </a:r>
            <a:r>
              <a:rPr lang="en-US" altLang="ko-KR" dirty="0"/>
              <a:t>SAD</a:t>
            </a:r>
            <a:r>
              <a:rPr lang="ko-KR" altLang="en-US" dirty="0"/>
              <a:t>를 반복해서 고쳐야 한다</a:t>
            </a:r>
            <a:r>
              <a:rPr lang="en-US" altLang="ko-KR" dirty="0"/>
              <a:t>. </a:t>
            </a:r>
            <a:r>
              <a:rPr lang="ko-KR" altLang="en-US" dirty="0"/>
              <a:t>추후 수행할 </a:t>
            </a:r>
            <a:r>
              <a:rPr lang="en-US" altLang="ko-KR" dirty="0"/>
              <a:t>TEST </a:t>
            </a:r>
            <a:r>
              <a:rPr lang="ko-KR" altLang="en-US" dirty="0"/>
              <a:t>와 평가 과정에서 선행 과정의 문서가 갱신 사항을 반영할 경우 커다란 의견 교환과 목표를 향해 나아가는데 효율성을 제공한다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9698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E8EEB-0DB7-4711-83E4-069FE8A30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프로젝트 진행 현황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rgbClr val="00B0F0"/>
                </a:solidFill>
                <a:hlinkClick r:id="rId3" action="ppaction://hlinkfile"/>
              </a:rPr>
              <a:t>Project Management Plan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E64CEB-179F-4257-BAB2-A61420093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22E879-778D-48CE-938B-8E9AB3473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340768"/>
            <a:ext cx="3653741" cy="5445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A8EAD56-0B82-45C6-A636-01500DE5B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000" y="1354900"/>
            <a:ext cx="3600400" cy="12190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65F58F-A24A-4381-B3E7-E543F2F16C50}"/>
              </a:ext>
            </a:extLst>
          </p:cNvPr>
          <p:cNvSpPr txBox="1"/>
          <p:nvPr/>
        </p:nvSpPr>
        <p:spPr>
          <a:xfrm>
            <a:off x="5999202" y="26779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구현단계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477D80-583A-4E9B-8B6B-9017643148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3020" y="2991555"/>
            <a:ext cx="3240360" cy="32129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A2E5D7-28B9-4D53-9696-B35E96E0EF39}"/>
              </a:ext>
            </a:extLst>
          </p:cNvPr>
          <p:cNvSpPr txBox="1"/>
          <p:nvPr/>
        </p:nvSpPr>
        <p:spPr>
          <a:xfrm>
            <a:off x="6084168" y="6289700"/>
            <a:ext cx="112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Test </a:t>
            </a:r>
            <a:r>
              <a:rPr lang="ko-KR" altLang="en-US" dirty="0"/>
              <a:t>단계</a:t>
            </a:r>
          </a:p>
        </p:txBody>
      </p:sp>
    </p:spTree>
    <p:extLst>
      <p:ext uri="{BB962C8B-B14F-4D97-AF65-F5344CB8AC3E}">
        <p14:creationId xmlns:p14="http://schemas.microsoft.com/office/powerpoint/2010/main" val="2195626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7DB27-6B2D-4D91-9EAE-3F1F3552E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진행 현황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F073C8-C43D-4BE9-A47C-3E579A2CC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hlinkClick r:id="rId2" action="ppaction://hlinkfile"/>
              </a:rPr>
              <a:t>프로젝트 팀원 작업일지</a:t>
            </a:r>
            <a:r>
              <a:rPr lang="en-US" altLang="ko-KR" dirty="0">
                <a:hlinkClick r:id="rId2" action="ppaction://hlinkfile"/>
              </a:rPr>
              <a:t>(PSP sheet) </a:t>
            </a:r>
            <a:r>
              <a:rPr lang="en-US" altLang="ko-KR" dirty="0"/>
              <a:t>: </a:t>
            </a:r>
            <a:r>
              <a:rPr lang="ko-KR" altLang="en-US" dirty="0"/>
              <a:t>개인별 </a:t>
            </a:r>
            <a:r>
              <a:rPr lang="en-US" altLang="ko-KR" dirty="0"/>
              <a:t>PSP sheet</a:t>
            </a:r>
            <a:r>
              <a:rPr lang="ko-KR" altLang="en-US" dirty="0"/>
              <a:t>를 취합한 엑셀 파일로 </a:t>
            </a:r>
            <a:r>
              <a:rPr lang="en-US" altLang="ko-KR" dirty="0"/>
              <a:t>hyper link</a:t>
            </a:r>
            <a:r>
              <a:rPr lang="ko-KR" altLang="en-US" dirty="0"/>
              <a:t> 연결</a:t>
            </a:r>
            <a:endParaRPr lang="en-US" altLang="ko-KR" dirty="0"/>
          </a:p>
          <a:p>
            <a:pPr lvl="1"/>
            <a:r>
              <a:rPr lang="ko-KR" altLang="en-US" dirty="0"/>
              <a:t>전체 개발시간</a:t>
            </a:r>
            <a:r>
              <a:rPr lang="en-US" altLang="ko-KR" dirty="0"/>
              <a:t>: 3815 </a:t>
            </a:r>
            <a:r>
              <a:rPr lang="ko-KR" altLang="en-US" dirty="0"/>
              <a:t>시간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인당 개발시간</a:t>
            </a:r>
            <a:r>
              <a:rPr lang="en-US" altLang="ko-KR" dirty="0"/>
              <a:t>: 635 </a:t>
            </a:r>
            <a:r>
              <a:rPr lang="ko-KR" altLang="en-US" dirty="0"/>
              <a:t>시간</a:t>
            </a:r>
            <a:br>
              <a:rPr lang="en-US" altLang="ko-KR" dirty="0"/>
            </a:br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1B8616-D6C5-43B5-BB82-6EFCC688A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0402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성과물 형태 및 사용 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성과물</a:t>
            </a:r>
            <a:endParaRPr lang="en-US" altLang="ko-KR" dirty="0"/>
          </a:p>
          <a:p>
            <a:pPr lvl="1"/>
            <a:r>
              <a:rPr lang="ko-KR" altLang="en-US" dirty="0"/>
              <a:t>중간산출물 저장소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1</a:t>
            </a:r>
            <a:r>
              <a:rPr lang="ko-KR" altLang="en-US" dirty="0">
                <a:hlinkClick r:id="rId2"/>
              </a:rPr>
              <a:t>팀 신수동 </a:t>
            </a:r>
            <a:r>
              <a:rPr lang="ko-KR" altLang="en-US" dirty="0" err="1">
                <a:hlinkClick r:id="rId2"/>
              </a:rPr>
              <a:t>크러셔</a:t>
            </a:r>
            <a:r>
              <a:rPr lang="ko-KR" altLang="en-US" dirty="0">
                <a:hlinkClick r:id="rId2"/>
              </a:rPr>
              <a:t> 위키 링크</a:t>
            </a:r>
            <a:endParaRPr lang="en-US" altLang="ko-KR" dirty="0">
              <a:solidFill>
                <a:schemeClr val="accent5"/>
              </a:solidFill>
            </a:endParaRPr>
          </a:p>
          <a:p>
            <a:pPr lvl="1"/>
            <a:r>
              <a:rPr lang="ko-KR" altLang="en-US" dirty="0"/>
              <a:t>최종산출물 저장소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1</a:t>
            </a:r>
            <a:r>
              <a:rPr lang="ko-KR" altLang="en-US" dirty="0">
                <a:hlinkClick r:id="rId3"/>
              </a:rPr>
              <a:t>팀 신수동 </a:t>
            </a:r>
            <a:r>
              <a:rPr lang="ko-KR" altLang="en-US" dirty="0" err="1">
                <a:hlinkClick r:id="rId3"/>
              </a:rPr>
              <a:t>크러셔</a:t>
            </a:r>
            <a:r>
              <a:rPr lang="ko-KR" altLang="en-US" dirty="0">
                <a:hlinkClick r:id="rId3"/>
              </a:rPr>
              <a:t> </a:t>
            </a:r>
            <a:r>
              <a:rPr lang="ko-KR" altLang="en-US" dirty="0" err="1">
                <a:hlinkClick r:id="rId3"/>
              </a:rPr>
              <a:t>깃허브</a:t>
            </a:r>
            <a:r>
              <a:rPr lang="ko-KR" altLang="en-US" dirty="0">
                <a:hlinkClick r:id="rId3"/>
              </a:rPr>
              <a:t> 링크</a:t>
            </a:r>
            <a:endParaRPr lang="en-US" altLang="ko-KR" dirty="0">
              <a:solidFill>
                <a:schemeClr val="accent5"/>
              </a:solidFill>
            </a:endParaRPr>
          </a:p>
          <a:p>
            <a:r>
              <a:rPr lang="ko-KR" altLang="en-US" dirty="0" err="1"/>
              <a:t>사용툴</a:t>
            </a:r>
            <a:endParaRPr lang="en-US" altLang="ko-KR" dirty="0"/>
          </a:p>
          <a:p>
            <a:pPr lvl="1"/>
            <a:r>
              <a:rPr lang="ko-KR" altLang="en-US" dirty="0"/>
              <a:t>개발</a:t>
            </a:r>
            <a:r>
              <a:rPr lang="en-US" altLang="ko-KR" dirty="0"/>
              <a:t>IDE </a:t>
            </a:r>
            <a:r>
              <a:rPr lang="ko-KR" altLang="en-US" dirty="0"/>
              <a:t>환경</a:t>
            </a:r>
            <a:r>
              <a:rPr lang="en-US" altLang="ko-KR" dirty="0"/>
              <a:t>: IntelliJ </a:t>
            </a:r>
            <a:endParaRPr lang="en-US" altLang="ko-KR" dirty="0">
              <a:solidFill>
                <a:schemeClr val="accent5"/>
              </a:solidFill>
            </a:endParaRPr>
          </a:p>
          <a:p>
            <a:pPr lvl="1"/>
            <a:r>
              <a:rPr lang="en-US" altLang="ko-KR" dirty="0"/>
              <a:t>UML </a:t>
            </a:r>
            <a:r>
              <a:rPr lang="ko-KR" altLang="en-US" dirty="0"/>
              <a:t>모델링 도구</a:t>
            </a:r>
            <a:r>
              <a:rPr lang="en-US" altLang="ko-KR" dirty="0"/>
              <a:t>: </a:t>
            </a:r>
            <a:r>
              <a:rPr lang="en-US" altLang="ko-KR" dirty="0" err="1"/>
              <a:t>StarUML</a:t>
            </a:r>
            <a:r>
              <a:rPr lang="en-US" altLang="ko-KR" dirty="0"/>
              <a:t> 3.1.0</a:t>
            </a:r>
          </a:p>
          <a:p>
            <a:pPr lvl="1"/>
            <a:r>
              <a:rPr lang="ko-KR" altLang="en-US" dirty="0"/>
              <a:t>개발 소스 공유 및 버전 관리</a:t>
            </a:r>
            <a:r>
              <a:rPr lang="en-US" altLang="ko-KR" dirty="0"/>
              <a:t>: GitHub</a:t>
            </a:r>
          </a:p>
          <a:p>
            <a:pPr lvl="1"/>
            <a:r>
              <a:rPr lang="ko-KR" altLang="en-US" dirty="0"/>
              <a:t>데이터 </a:t>
            </a:r>
            <a:r>
              <a:rPr lang="ko-KR" altLang="en-US" dirty="0" err="1"/>
              <a:t>모델러</a:t>
            </a:r>
            <a:r>
              <a:rPr lang="ko-KR" altLang="en-US" dirty="0"/>
              <a:t> </a:t>
            </a:r>
            <a:r>
              <a:rPr lang="en-US" altLang="ko-KR" dirty="0"/>
              <a:t>: Python</a:t>
            </a:r>
            <a:r>
              <a:rPr lang="ko-KR" altLang="en-US" dirty="0"/>
              <a:t> </a:t>
            </a:r>
            <a:r>
              <a:rPr lang="en-US" altLang="ko-KR" dirty="0"/>
              <a:t>SCIKIT-Learn 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2154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요구사항 모델</a:t>
            </a:r>
            <a:endParaRPr lang="en-US" altLang="ko-KR" dirty="0"/>
          </a:p>
          <a:p>
            <a:pPr algn="ctr"/>
            <a:r>
              <a:rPr lang="en-US" altLang="ko-KR" dirty="0"/>
              <a:t>(Use Case 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8174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6" name="제목 5"/>
          <p:cNvSpPr txBox="1">
            <a:spLocks noGrp="1"/>
          </p:cNvSpPr>
          <p:nvPr>
            <p:ph type="title"/>
          </p:nvPr>
        </p:nvSpPr>
        <p:spPr>
          <a:xfrm>
            <a:off x="284889" y="337013"/>
            <a:ext cx="84635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/>
              <a:t>Use Case Diagram</a:t>
            </a:r>
            <a:endParaRPr lang="ko-KR" altLang="en-US" sz="2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D0C21E0-E232-4177-89C0-C7543B258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49" y="1988840"/>
            <a:ext cx="8829701" cy="404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72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열정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7206</TotalTime>
  <Words>3199</Words>
  <Application>Microsoft Office PowerPoint</Application>
  <PresentationFormat>화면 슬라이드 쇼(4:3)</PresentationFormat>
  <Paragraphs>543</Paragraphs>
  <Slides>41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8" baseType="lpstr">
      <vt:lpstr>Apple SD Gothic Neo</vt:lpstr>
      <vt:lpstr>나눔바른고딕</vt:lpstr>
      <vt:lpstr>맑은 고딕</vt:lpstr>
      <vt:lpstr>Arial</vt:lpstr>
      <vt:lpstr>Calibri</vt:lpstr>
      <vt:lpstr>Wingdings</vt:lpstr>
      <vt:lpstr>Office 테마</vt:lpstr>
      <vt:lpstr>Trip-Picker (1 팀 신수동 크러셔)</vt:lpstr>
      <vt:lpstr>PowerPoint 프레젠테이션</vt:lpstr>
      <vt:lpstr>프로젝트 개발 배경</vt:lpstr>
      <vt:lpstr>프로젝트 진행 현황: Project Management Plan</vt:lpstr>
      <vt:lpstr>프로젝트 진행 현황: Project Management Plan</vt:lpstr>
      <vt:lpstr>프로젝트 진행 현황</vt:lpstr>
      <vt:lpstr>성과물 형태 및 사용 툴</vt:lpstr>
      <vt:lpstr>PowerPoint 프레젠테이션</vt:lpstr>
      <vt:lpstr>Use Case Diagram</vt:lpstr>
      <vt:lpstr>Use Case Specification – “추천 여행 게시물 조회하기＂</vt:lpstr>
      <vt:lpstr>Use Case Spec : 추천 여행 게시물 조회하기</vt:lpstr>
      <vt:lpstr>Use Case Spec : 추천 여행 게시물 조회하기</vt:lpstr>
      <vt:lpstr>Use Case Spec : 추천 여행 게시물 조회하기</vt:lpstr>
      <vt:lpstr>GUI화면(회원가입, 로그인)</vt:lpstr>
      <vt:lpstr>GUI화면(여행 지역 설정방식 선택)</vt:lpstr>
      <vt:lpstr>GUI화면(여행지역 추천받기 기능 설문화면)</vt:lpstr>
      <vt:lpstr>GUI화면(여행지역 직접 선택 화면)</vt:lpstr>
      <vt:lpstr>GUI화면(여행 스타일 선택 화면)</vt:lpstr>
      <vt:lpstr>GUI화면(추천 여행 게시물 조회 화면)</vt:lpstr>
      <vt:lpstr>GUI화면(추천 여행 게시물 조회 상세 페이지)</vt:lpstr>
      <vt:lpstr>GUI화면(즐겨찾기 화면)</vt:lpstr>
      <vt:lpstr>PowerPoint 프레젠테이션</vt:lpstr>
      <vt:lpstr>Key Decision 1  – 여행지역 추천하기</vt:lpstr>
      <vt:lpstr>Key Decision 2 – 여행 게시물 추천하기</vt:lpstr>
      <vt:lpstr>Entity Class Diagram</vt:lpstr>
      <vt:lpstr>Entity Relationship Diagram</vt:lpstr>
      <vt:lpstr>PowerPoint 프레젠테이션</vt:lpstr>
      <vt:lpstr>구현 모델의 동영상 시연/ 실연</vt:lpstr>
      <vt:lpstr>Traceability from UC Model to Implementation Model</vt:lpstr>
      <vt:lpstr>PowerPoint 프레젠테이션</vt:lpstr>
      <vt:lpstr>UC 1 :  여행지역과여행스타일선택하기TestCase </vt:lpstr>
      <vt:lpstr>UC 2 : 추천 여행 Item 조회하기 TestCase </vt:lpstr>
      <vt:lpstr>UC 3 : 즐겨찾기한 여행지 조회하기 TestCase </vt:lpstr>
      <vt:lpstr>추천 알고리즘 테스트 : 여행 지역 추천하기</vt:lpstr>
      <vt:lpstr>테스트 결과 현황</vt:lpstr>
      <vt:lpstr>Benefit 1 : 사용자 Persona 에 맞춘 여행 지역의 추천</vt:lpstr>
      <vt:lpstr>Benefit 1 : 사용자 Persona 에 맞춘 여행 지역의 추천</vt:lpstr>
      <vt:lpstr>Benefit 2 : 사용자들의 피드백을 바탕으로  여행 스타일 가중치를 지속적으로 변경</vt:lpstr>
      <vt:lpstr>Lessons Learned</vt:lpstr>
      <vt:lpstr>Lessons Learned</vt:lpstr>
      <vt:lpstr>Lessons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Modeling with UML</dc:title>
  <dc:creator>Soojin Park</dc:creator>
  <cp:lastModifiedBy>서한얼</cp:lastModifiedBy>
  <cp:revision>510</cp:revision>
  <cp:lastPrinted>2012-12-19T08:26:52Z</cp:lastPrinted>
  <dcterms:created xsi:type="dcterms:W3CDTF">2012-10-10T06:20:37Z</dcterms:created>
  <dcterms:modified xsi:type="dcterms:W3CDTF">2019-12-10T04:18:25Z</dcterms:modified>
</cp:coreProperties>
</file>